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A5A5A5"/>
    <a:srgbClr val="767171"/>
    <a:srgbClr val="121619"/>
    <a:srgbClr val="1C2226"/>
    <a:srgbClr val="B9B9B9"/>
    <a:srgbClr val="FD1F1F"/>
    <a:srgbClr val="F2F4F8"/>
    <a:srgbClr val="1C7DDB"/>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100" d="100"/>
          <a:sy n="100" d="100"/>
        </p:scale>
        <p:origin x="123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2.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D1F1A3-73E8-4C79-9D28-599355DDCD0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77D2862-F057-4DFD-9E54-493070ABAA70}">
      <dgm:prSet/>
      <dgm:spPr/>
      <dgm:t>
        <a:bodyPr/>
        <a:lstStyle/>
        <a:p>
          <a:pPr>
            <a:lnSpc>
              <a:spcPct val="100000"/>
            </a:lnSpc>
          </a:pPr>
          <a:r>
            <a:rPr lang="en-US"/>
            <a:t>Exploratory data analysis results</a:t>
          </a:r>
        </a:p>
      </dgm:t>
    </dgm:pt>
    <dgm:pt modelId="{6E1FAFD7-46CB-4823-8CF1-9E5802451EBB}" type="parTrans" cxnId="{2E0AFD2F-378D-4509-91BB-8727C5ECC952}">
      <dgm:prSet/>
      <dgm:spPr/>
      <dgm:t>
        <a:bodyPr/>
        <a:lstStyle/>
        <a:p>
          <a:endParaRPr lang="en-US"/>
        </a:p>
      </dgm:t>
    </dgm:pt>
    <dgm:pt modelId="{60111827-81C5-4174-A9FC-94F530F083F2}" type="sibTrans" cxnId="{2E0AFD2F-378D-4509-91BB-8727C5ECC952}">
      <dgm:prSet/>
      <dgm:spPr/>
      <dgm:t>
        <a:bodyPr/>
        <a:lstStyle/>
        <a:p>
          <a:endParaRPr lang="en-US"/>
        </a:p>
      </dgm:t>
    </dgm:pt>
    <dgm:pt modelId="{CBF42162-CD79-43F4-801D-B6A8A809D2B5}">
      <dgm:prSet/>
      <dgm:spPr/>
      <dgm:t>
        <a:bodyPr/>
        <a:lstStyle/>
        <a:p>
          <a:pPr>
            <a:lnSpc>
              <a:spcPct val="100000"/>
            </a:lnSpc>
          </a:pPr>
          <a:r>
            <a:rPr lang="en-US"/>
            <a:t>Interactive analytics demo in screenshots</a:t>
          </a:r>
        </a:p>
      </dgm:t>
    </dgm:pt>
    <dgm:pt modelId="{8490EAC9-0B1B-4B6D-8A57-B911FAC18811}" type="parTrans" cxnId="{C9A65D82-78FB-455C-885C-019BE5A35A79}">
      <dgm:prSet/>
      <dgm:spPr/>
      <dgm:t>
        <a:bodyPr/>
        <a:lstStyle/>
        <a:p>
          <a:endParaRPr lang="en-US"/>
        </a:p>
      </dgm:t>
    </dgm:pt>
    <dgm:pt modelId="{F1F82B64-7EAE-43EC-AC67-D06CA3D312D5}" type="sibTrans" cxnId="{C9A65D82-78FB-455C-885C-019BE5A35A79}">
      <dgm:prSet/>
      <dgm:spPr/>
      <dgm:t>
        <a:bodyPr/>
        <a:lstStyle/>
        <a:p>
          <a:endParaRPr lang="en-US"/>
        </a:p>
      </dgm:t>
    </dgm:pt>
    <dgm:pt modelId="{D7B61F2D-3B74-4676-A635-A0E91E2B2F0C}">
      <dgm:prSet/>
      <dgm:spPr/>
      <dgm:t>
        <a:bodyPr/>
        <a:lstStyle/>
        <a:p>
          <a:pPr>
            <a:lnSpc>
              <a:spcPct val="100000"/>
            </a:lnSpc>
          </a:pPr>
          <a:r>
            <a:rPr lang="en-US"/>
            <a:t>Predictive analysis results</a:t>
          </a:r>
        </a:p>
      </dgm:t>
    </dgm:pt>
    <dgm:pt modelId="{DA84D2BE-5762-48F9-9A41-B51BAD269BEE}" type="parTrans" cxnId="{FFF30E40-7EBF-4F16-A91F-9873D3D49D92}">
      <dgm:prSet/>
      <dgm:spPr/>
      <dgm:t>
        <a:bodyPr/>
        <a:lstStyle/>
        <a:p>
          <a:endParaRPr lang="en-US"/>
        </a:p>
      </dgm:t>
    </dgm:pt>
    <dgm:pt modelId="{8F0EFECD-E2AD-49D7-BD52-65B0E8510FEA}" type="sibTrans" cxnId="{FFF30E40-7EBF-4F16-A91F-9873D3D49D92}">
      <dgm:prSet/>
      <dgm:spPr/>
      <dgm:t>
        <a:bodyPr/>
        <a:lstStyle/>
        <a:p>
          <a:endParaRPr lang="en-US"/>
        </a:p>
      </dgm:t>
    </dgm:pt>
    <dgm:pt modelId="{AC8BEF81-50F1-4CD6-AC41-234850A1F027}" type="pres">
      <dgm:prSet presAssocID="{FAD1F1A3-73E8-4C79-9D28-599355DDCD0E}" presName="root" presStyleCnt="0">
        <dgm:presLayoutVars>
          <dgm:dir/>
          <dgm:resizeHandles val="exact"/>
        </dgm:presLayoutVars>
      </dgm:prSet>
      <dgm:spPr/>
    </dgm:pt>
    <dgm:pt modelId="{E849D974-239F-48FC-8484-C9CA2FD7F0E5}" type="pres">
      <dgm:prSet presAssocID="{777D2862-F057-4DFD-9E54-493070ABAA70}" presName="compNode" presStyleCnt="0"/>
      <dgm:spPr/>
    </dgm:pt>
    <dgm:pt modelId="{63E6034B-424B-49BB-9ADE-46C8F4E42129}" type="pres">
      <dgm:prSet presAssocID="{777D2862-F057-4DFD-9E54-493070ABAA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71DE1FE6-01AC-41C2-BBD7-D5F61F5E0E6D}" type="pres">
      <dgm:prSet presAssocID="{777D2862-F057-4DFD-9E54-493070ABAA70}" presName="spaceRect" presStyleCnt="0"/>
      <dgm:spPr/>
    </dgm:pt>
    <dgm:pt modelId="{9A402152-220B-4B41-929C-642C93CE04ED}" type="pres">
      <dgm:prSet presAssocID="{777D2862-F057-4DFD-9E54-493070ABAA70}" presName="textRect" presStyleLbl="revTx" presStyleIdx="0" presStyleCnt="3">
        <dgm:presLayoutVars>
          <dgm:chMax val="1"/>
          <dgm:chPref val="1"/>
        </dgm:presLayoutVars>
      </dgm:prSet>
      <dgm:spPr/>
    </dgm:pt>
    <dgm:pt modelId="{D864A066-61A9-429C-8DC5-028FC663F640}" type="pres">
      <dgm:prSet presAssocID="{60111827-81C5-4174-A9FC-94F530F083F2}" presName="sibTrans" presStyleCnt="0"/>
      <dgm:spPr/>
    </dgm:pt>
    <dgm:pt modelId="{C18A1D7E-13FE-4B1F-AE88-E469435064CC}" type="pres">
      <dgm:prSet presAssocID="{CBF42162-CD79-43F4-801D-B6A8A809D2B5}" presName="compNode" presStyleCnt="0"/>
      <dgm:spPr/>
    </dgm:pt>
    <dgm:pt modelId="{C0FDAD5C-D333-43A1-AD46-75EEFD326D08}" type="pres">
      <dgm:prSet presAssocID="{CBF42162-CD79-43F4-801D-B6A8A809D2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itor"/>
        </a:ext>
      </dgm:extLst>
    </dgm:pt>
    <dgm:pt modelId="{7B6DE3DB-D61D-405D-8941-F44B73DB1D07}" type="pres">
      <dgm:prSet presAssocID="{CBF42162-CD79-43F4-801D-B6A8A809D2B5}" presName="spaceRect" presStyleCnt="0"/>
      <dgm:spPr/>
    </dgm:pt>
    <dgm:pt modelId="{E3CD97FC-311D-44F2-A7C5-7CB6FF1FF3DD}" type="pres">
      <dgm:prSet presAssocID="{CBF42162-CD79-43F4-801D-B6A8A809D2B5}" presName="textRect" presStyleLbl="revTx" presStyleIdx="1" presStyleCnt="3">
        <dgm:presLayoutVars>
          <dgm:chMax val="1"/>
          <dgm:chPref val="1"/>
        </dgm:presLayoutVars>
      </dgm:prSet>
      <dgm:spPr/>
    </dgm:pt>
    <dgm:pt modelId="{E299910F-2D8E-4DE5-95D3-6D1B555DBBA9}" type="pres">
      <dgm:prSet presAssocID="{F1F82B64-7EAE-43EC-AC67-D06CA3D312D5}" presName="sibTrans" presStyleCnt="0"/>
      <dgm:spPr/>
    </dgm:pt>
    <dgm:pt modelId="{2C6D484A-6E9C-4719-8C1F-E0D7BD5A9410}" type="pres">
      <dgm:prSet presAssocID="{D7B61F2D-3B74-4676-A635-A0E91E2B2F0C}" presName="compNode" presStyleCnt="0"/>
      <dgm:spPr/>
    </dgm:pt>
    <dgm:pt modelId="{DBC91CDA-6D9D-4056-8947-728AC4A6D9D5}" type="pres">
      <dgm:prSet presAssocID="{D7B61F2D-3B74-4676-A635-A0E91E2B2F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45A18802-CD03-4C76-9E95-AB93F80AC0C7}" type="pres">
      <dgm:prSet presAssocID="{D7B61F2D-3B74-4676-A635-A0E91E2B2F0C}" presName="spaceRect" presStyleCnt="0"/>
      <dgm:spPr/>
    </dgm:pt>
    <dgm:pt modelId="{D423D0CB-BB4C-4FD1-9EAA-44222977F94A}" type="pres">
      <dgm:prSet presAssocID="{D7B61F2D-3B74-4676-A635-A0E91E2B2F0C}" presName="textRect" presStyleLbl="revTx" presStyleIdx="2" presStyleCnt="3">
        <dgm:presLayoutVars>
          <dgm:chMax val="1"/>
          <dgm:chPref val="1"/>
        </dgm:presLayoutVars>
      </dgm:prSet>
      <dgm:spPr/>
    </dgm:pt>
  </dgm:ptLst>
  <dgm:cxnLst>
    <dgm:cxn modelId="{3E522510-B01F-41D7-A103-D1C012A22452}" type="presOf" srcId="{D7B61F2D-3B74-4676-A635-A0E91E2B2F0C}" destId="{D423D0CB-BB4C-4FD1-9EAA-44222977F94A}" srcOrd="0" destOrd="0" presId="urn:microsoft.com/office/officeart/2018/2/layout/IconLabelList"/>
    <dgm:cxn modelId="{2E0AFD2F-378D-4509-91BB-8727C5ECC952}" srcId="{FAD1F1A3-73E8-4C79-9D28-599355DDCD0E}" destId="{777D2862-F057-4DFD-9E54-493070ABAA70}" srcOrd="0" destOrd="0" parTransId="{6E1FAFD7-46CB-4823-8CF1-9E5802451EBB}" sibTransId="{60111827-81C5-4174-A9FC-94F530F083F2}"/>
    <dgm:cxn modelId="{FFF30E40-7EBF-4F16-A91F-9873D3D49D92}" srcId="{FAD1F1A3-73E8-4C79-9D28-599355DDCD0E}" destId="{D7B61F2D-3B74-4676-A635-A0E91E2B2F0C}" srcOrd="2" destOrd="0" parTransId="{DA84D2BE-5762-48F9-9A41-B51BAD269BEE}" sibTransId="{8F0EFECD-E2AD-49D7-BD52-65B0E8510FEA}"/>
    <dgm:cxn modelId="{6D57BC81-B119-44A9-A395-BD9350108DDA}" type="presOf" srcId="{777D2862-F057-4DFD-9E54-493070ABAA70}" destId="{9A402152-220B-4B41-929C-642C93CE04ED}" srcOrd="0" destOrd="0" presId="urn:microsoft.com/office/officeart/2018/2/layout/IconLabelList"/>
    <dgm:cxn modelId="{C9A65D82-78FB-455C-885C-019BE5A35A79}" srcId="{FAD1F1A3-73E8-4C79-9D28-599355DDCD0E}" destId="{CBF42162-CD79-43F4-801D-B6A8A809D2B5}" srcOrd="1" destOrd="0" parTransId="{8490EAC9-0B1B-4B6D-8A57-B911FAC18811}" sibTransId="{F1F82B64-7EAE-43EC-AC67-D06CA3D312D5}"/>
    <dgm:cxn modelId="{62AE8FA2-6001-4380-93BD-C89D5D61E880}" type="presOf" srcId="{CBF42162-CD79-43F4-801D-B6A8A809D2B5}" destId="{E3CD97FC-311D-44F2-A7C5-7CB6FF1FF3DD}" srcOrd="0" destOrd="0" presId="urn:microsoft.com/office/officeart/2018/2/layout/IconLabelList"/>
    <dgm:cxn modelId="{047ADCFA-0C26-46A5-BB4B-AD027D9DC908}" type="presOf" srcId="{FAD1F1A3-73E8-4C79-9D28-599355DDCD0E}" destId="{AC8BEF81-50F1-4CD6-AC41-234850A1F027}" srcOrd="0" destOrd="0" presId="urn:microsoft.com/office/officeart/2018/2/layout/IconLabelList"/>
    <dgm:cxn modelId="{5C2CEF18-D242-486C-AFEA-EEE746D1C085}" type="presParOf" srcId="{AC8BEF81-50F1-4CD6-AC41-234850A1F027}" destId="{E849D974-239F-48FC-8484-C9CA2FD7F0E5}" srcOrd="0" destOrd="0" presId="urn:microsoft.com/office/officeart/2018/2/layout/IconLabelList"/>
    <dgm:cxn modelId="{C5DA2DF1-BFDD-4264-9ECE-930EEF470203}" type="presParOf" srcId="{E849D974-239F-48FC-8484-C9CA2FD7F0E5}" destId="{63E6034B-424B-49BB-9ADE-46C8F4E42129}" srcOrd="0" destOrd="0" presId="urn:microsoft.com/office/officeart/2018/2/layout/IconLabelList"/>
    <dgm:cxn modelId="{ACDF2BF6-1044-4475-A384-0131A6D3819F}" type="presParOf" srcId="{E849D974-239F-48FC-8484-C9CA2FD7F0E5}" destId="{71DE1FE6-01AC-41C2-BBD7-D5F61F5E0E6D}" srcOrd="1" destOrd="0" presId="urn:microsoft.com/office/officeart/2018/2/layout/IconLabelList"/>
    <dgm:cxn modelId="{0FB7A4DD-AC70-4459-80FB-907FD89C1F28}" type="presParOf" srcId="{E849D974-239F-48FC-8484-C9CA2FD7F0E5}" destId="{9A402152-220B-4B41-929C-642C93CE04ED}" srcOrd="2" destOrd="0" presId="urn:microsoft.com/office/officeart/2018/2/layout/IconLabelList"/>
    <dgm:cxn modelId="{F18FDE2F-CEC1-4953-A867-9E3A33649972}" type="presParOf" srcId="{AC8BEF81-50F1-4CD6-AC41-234850A1F027}" destId="{D864A066-61A9-429C-8DC5-028FC663F640}" srcOrd="1" destOrd="0" presId="urn:microsoft.com/office/officeart/2018/2/layout/IconLabelList"/>
    <dgm:cxn modelId="{8D8FBAD1-2ED9-4D6C-A296-F769565A7AE6}" type="presParOf" srcId="{AC8BEF81-50F1-4CD6-AC41-234850A1F027}" destId="{C18A1D7E-13FE-4B1F-AE88-E469435064CC}" srcOrd="2" destOrd="0" presId="urn:microsoft.com/office/officeart/2018/2/layout/IconLabelList"/>
    <dgm:cxn modelId="{45B0DB1E-2DBD-484B-92F7-0841CF6BD6C7}" type="presParOf" srcId="{C18A1D7E-13FE-4B1F-AE88-E469435064CC}" destId="{C0FDAD5C-D333-43A1-AD46-75EEFD326D08}" srcOrd="0" destOrd="0" presId="urn:microsoft.com/office/officeart/2018/2/layout/IconLabelList"/>
    <dgm:cxn modelId="{902D6175-719F-4046-80A6-FFCD89134DD4}" type="presParOf" srcId="{C18A1D7E-13FE-4B1F-AE88-E469435064CC}" destId="{7B6DE3DB-D61D-405D-8941-F44B73DB1D07}" srcOrd="1" destOrd="0" presId="urn:microsoft.com/office/officeart/2018/2/layout/IconLabelList"/>
    <dgm:cxn modelId="{1B2A9A1E-1A7D-4D71-8059-34B442745215}" type="presParOf" srcId="{C18A1D7E-13FE-4B1F-AE88-E469435064CC}" destId="{E3CD97FC-311D-44F2-A7C5-7CB6FF1FF3DD}" srcOrd="2" destOrd="0" presId="urn:microsoft.com/office/officeart/2018/2/layout/IconLabelList"/>
    <dgm:cxn modelId="{4681A2CB-0295-4F4E-9078-62335CF86436}" type="presParOf" srcId="{AC8BEF81-50F1-4CD6-AC41-234850A1F027}" destId="{E299910F-2D8E-4DE5-95D3-6D1B555DBBA9}" srcOrd="3" destOrd="0" presId="urn:microsoft.com/office/officeart/2018/2/layout/IconLabelList"/>
    <dgm:cxn modelId="{F7870A64-2313-4E48-AC08-88A3E8B0A751}" type="presParOf" srcId="{AC8BEF81-50F1-4CD6-AC41-234850A1F027}" destId="{2C6D484A-6E9C-4719-8C1F-E0D7BD5A9410}" srcOrd="4" destOrd="0" presId="urn:microsoft.com/office/officeart/2018/2/layout/IconLabelList"/>
    <dgm:cxn modelId="{660EB73E-7C76-468B-94FB-16C1DB83B058}" type="presParOf" srcId="{2C6D484A-6E9C-4719-8C1F-E0D7BD5A9410}" destId="{DBC91CDA-6D9D-4056-8947-728AC4A6D9D5}" srcOrd="0" destOrd="0" presId="urn:microsoft.com/office/officeart/2018/2/layout/IconLabelList"/>
    <dgm:cxn modelId="{E89A94E9-B76F-4DB1-B9AA-7FAD664AC88F}" type="presParOf" srcId="{2C6D484A-6E9C-4719-8C1F-E0D7BD5A9410}" destId="{45A18802-CD03-4C76-9E95-AB93F80AC0C7}" srcOrd="1" destOrd="0" presId="urn:microsoft.com/office/officeart/2018/2/layout/IconLabelList"/>
    <dgm:cxn modelId="{8206BD61-11C5-484B-B171-E0FAA2AAC2DC}" type="presParOf" srcId="{2C6D484A-6E9C-4719-8C1F-E0D7BD5A9410}" destId="{D423D0CB-BB4C-4FD1-9EAA-44222977F94A}"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7AA8AD-A26D-4F6F-B65D-86E06FDA6F70}"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C0C167-E2F4-4DE9-8CBD-FE7B18585E78}">
      <dgm:prSet/>
      <dgm:spPr/>
      <dgm:t>
        <a:bodyPr/>
        <a:lstStyle/>
        <a:p>
          <a:pPr algn="ctr">
            <a:defRPr cap="all"/>
          </a:pPr>
          <a:r>
            <a:rPr lang="en-US" b="0" i="0" cap="none" baseline="0" dirty="0">
              <a:latin typeface="Abadi" panose="020B0604020104020204" pitchFamily="34" charset="0"/>
            </a:rPr>
            <a:t>a successful first stage return, leads to huge savings in terms of rockets lunches cost  </a:t>
          </a:r>
          <a:endParaRPr lang="en-US" cap="none" dirty="0">
            <a:latin typeface="Abadi" panose="020B0604020104020204" pitchFamily="34" charset="0"/>
          </a:endParaRPr>
        </a:p>
      </dgm:t>
    </dgm:pt>
    <dgm:pt modelId="{00C2DC28-35C7-4CA5-9D4C-299A5CFE7A11}" type="parTrans" cxnId="{8E300339-586B-47DF-A95E-91EC40E21F83}">
      <dgm:prSet/>
      <dgm:spPr/>
      <dgm:t>
        <a:bodyPr/>
        <a:lstStyle/>
        <a:p>
          <a:endParaRPr lang="en-US"/>
        </a:p>
      </dgm:t>
    </dgm:pt>
    <dgm:pt modelId="{59C8FDF7-93D9-472A-8209-61B7B1D45899}" type="sibTrans" cxnId="{8E300339-586B-47DF-A95E-91EC40E21F83}">
      <dgm:prSet/>
      <dgm:spPr/>
      <dgm:t>
        <a:bodyPr/>
        <a:lstStyle/>
        <a:p>
          <a:endParaRPr lang="en-US"/>
        </a:p>
      </dgm:t>
    </dgm:pt>
    <dgm:pt modelId="{91B0227C-81EA-43C6-93D2-1483A6ACFDDC}">
      <dgm:prSet/>
      <dgm:spPr/>
      <dgm:t>
        <a:bodyPr/>
        <a:lstStyle/>
        <a:p>
          <a:pPr algn="ctr">
            <a:defRPr cap="all"/>
          </a:pPr>
          <a:r>
            <a:rPr lang="en-US" b="0" i="0" cap="none" baseline="0" dirty="0">
              <a:latin typeface="Abadi" panose="020B0604020104020204" pitchFamily="34" charset="0"/>
            </a:rPr>
            <a:t>A wide range of attributes affects the possibility of a successful first stage return. In our model there were 83 attributes were taken into consideration.</a:t>
          </a:r>
          <a:endParaRPr lang="en-US" cap="none" dirty="0">
            <a:latin typeface="Abadi" panose="020B0604020104020204" pitchFamily="34" charset="0"/>
          </a:endParaRPr>
        </a:p>
      </dgm:t>
    </dgm:pt>
    <dgm:pt modelId="{8E494FAF-7123-4F3C-B32B-B5737F6AA664}" type="parTrans" cxnId="{FA1A2CBC-E06A-46C1-B075-5355F6721FC0}">
      <dgm:prSet/>
      <dgm:spPr/>
      <dgm:t>
        <a:bodyPr/>
        <a:lstStyle/>
        <a:p>
          <a:endParaRPr lang="en-US"/>
        </a:p>
      </dgm:t>
    </dgm:pt>
    <dgm:pt modelId="{D0A85166-9D89-42C6-AA25-FBBCABE9511E}" type="sibTrans" cxnId="{FA1A2CBC-E06A-46C1-B075-5355F6721FC0}">
      <dgm:prSet/>
      <dgm:spPr/>
      <dgm:t>
        <a:bodyPr/>
        <a:lstStyle/>
        <a:p>
          <a:endParaRPr lang="en-US"/>
        </a:p>
      </dgm:t>
    </dgm:pt>
    <dgm:pt modelId="{937B6525-9DE2-4478-8953-D8468CFDC605}">
      <dgm:prSet custT="1"/>
      <dgm:spPr/>
      <dgm:t>
        <a:bodyPr/>
        <a:lstStyle/>
        <a:p>
          <a:pPr marL="0" lvl="0" indent="0" algn="ctr" defTabSz="488950">
            <a:lnSpc>
              <a:spcPct val="90000"/>
            </a:lnSpc>
            <a:spcBef>
              <a:spcPct val="0"/>
            </a:spcBef>
            <a:spcAft>
              <a:spcPct val="35000"/>
            </a:spcAft>
            <a:buNone/>
            <a:defRPr cap="all"/>
          </a:pPr>
          <a:r>
            <a:rPr lang="en-US" sz="1100" b="0" i="0" kern="1200" cap="none" baseline="0" dirty="0">
              <a:solidFill>
                <a:prstClr val="black">
                  <a:hueOff val="0"/>
                  <a:satOff val="0"/>
                  <a:lumOff val="0"/>
                  <a:alphaOff val="0"/>
                </a:prstClr>
              </a:solidFill>
              <a:latin typeface="Abadi" panose="020B0604020104020204" pitchFamily="34" charset="0"/>
              <a:ea typeface="+mn-ea"/>
              <a:cs typeface="+mn-cs"/>
            </a:rPr>
            <a:t>SpaceX Falcon9 launch sites were all close to a highway, railway, and coastline proximities, which aimed in transportation cost-reduction</a:t>
          </a:r>
        </a:p>
      </dgm:t>
    </dgm:pt>
    <dgm:pt modelId="{74118BE3-0255-4785-98A1-080559162553}" type="parTrans" cxnId="{319E97A8-9F68-411D-8A3C-BBCEBA73ADCE}">
      <dgm:prSet/>
      <dgm:spPr/>
      <dgm:t>
        <a:bodyPr/>
        <a:lstStyle/>
        <a:p>
          <a:endParaRPr lang="en-US"/>
        </a:p>
      </dgm:t>
    </dgm:pt>
    <dgm:pt modelId="{33CFC388-6D95-439B-BBC8-DD48B1E42A03}" type="sibTrans" cxnId="{319E97A8-9F68-411D-8A3C-BBCEBA73ADCE}">
      <dgm:prSet/>
      <dgm:spPr/>
      <dgm:t>
        <a:bodyPr/>
        <a:lstStyle/>
        <a:p>
          <a:endParaRPr lang="en-US"/>
        </a:p>
      </dgm:t>
    </dgm:pt>
    <dgm:pt modelId="{372C4AF4-1801-4DE2-8F93-28F68D56FF31}">
      <dgm:prSet custT="1"/>
      <dgm:spPr/>
      <dgm:t>
        <a:bodyPr/>
        <a:lstStyle/>
        <a:p>
          <a:pPr marL="0" lvl="0" indent="0" algn="ctr" defTabSz="488950">
            <a:lnSpc>
              <a:spcPct val="90000"/>
            </a:lnSpc>
            <a:spcBef>
              <a:spcPct val="0"/>
            </a:spcBef>
            <a:spcAft>
              <a:spcPct val="35000"/>
            </a:spcAft>
            <a:buNone/>
            <a:defRPr cap="all"/>
          </a:pPr>
          <a:r>
            <a:rPr lang="en-US" sz="1100" b="0" i="0" kern="1200" cap="none" baseline="0" dirty="0">
              <a:solidFill>
                <a:prstClr val="black">
                  <a:hueOff val="0"/>
                  <a:satOff val="0"/>
                  <a:lumOff val="0"/>
                  <a:alphaOff val="0"/>
                </a:prstClr>
              </a:solidFill>
              <a:latin typeface="Abadi" panose="020B0604020104020204" pitchFamily="34" charset="0"/>
              <a:ea typeface="+mn-ea"/>
              <a:cs typeface="+mn-cs"/>
            </a:rPr>
            <a:t>insight requires further investigation. SpaceX success rate increased with years, KSC LC – 39A site is the highest in success rate.</a:t>
          </a:r>
        </a:p>
      </dgm:t>
    </dgm:pt>
    <dgm:pt modelId="{15F088D2-A536-4C6F-BC7B-EA51A131D4E0}" type="parTrans" cxnId="{A8744B9B-2972-491C-B21E-E55BE8FDD0D1}">
      <dgm:prSet/>
      <dgm:spPr/>
      <dgm:t>
        <a:bodyPr/>
        <a:lstStyle/>
        <a:p>
          <a:endParaRPr lang="en-US"/>
        </a:p>
      </dgm:t>
    </dgm:pt>
    <dgm:pt modelId="{3EA24BE5-CBFD-4800-B78A-0C203C8B542E}" type="sibTrans" cxnId="{A8744B9B-2972-491C-B21E-E55BE8FDD0D1}">
      <dgm:prSet/>
      <dgm:spPr/>
      <dgm:t>
        <a:bodyPr/>
        <a:lstStyle/>
        <a:p>
          <a:endParaRPr lang="en-US"/>
        </a:p>
      </dgm:t>
    </dgm:pt>
    <dgm:pt modelId="{03F78DC4-4132-43E9-9274-FED06A5F846E}">
      <dgm:prSet custT="1"/>
      <dgm:spPr/>
      <dgm:t>
        <a:bodyPr/>
        <a:lstStyle/>
        <a:p>
          <a:pPr marL="0" lvl="0" indent="0" algn="ctr" defTabSz="488950">
            <a:lnSpc>
              <a:spcPct val="90000"/>
            </a:lnSpc>
            <a:spcBef>
              <a:spcPct val="0"/>
            </a:spcBef>
            <a:spcAft>
              <a:spcPct val="35000"/>
            </a:spcAft>
            <a:buNone/>
            <a:defRPr cap="all"/>
          </a:pPr>
          <a:r>
            <a:rPr lang="en-US" sz="1100" b="0" i="0" kern="1200" cap="none" baseline="0" dirty="0">
              <a:solidFill>
                <a:prstClr val="black">
                  <a:hueOff val="0"/>
                  <a:satOff val="0"/>
                  <a:lumOff val="0"/>
                  <a:alphaOff val="0"/>
                </a:prstClr>
              </a:solidFill>
              <a:latin typeface="Abadi" panose="020B0604020104020204" pitchFamily="34" charset="0"/>
              <a:ea typeface="+mn-ea"/>
              <a:cs typeface="+mn-cs"/>
            </a:rPr>
            <a:t>Orbit and booster version affect success rate.</a:t>
          </a:r>
        </a:p>
      </dgm:t>
    </dgm:pt>
    <dgm:pt modelId="{1DB83CAA-A381-40AB-911E-D916AC72B625}" type="parTrans" cxnId="{0B1B696B-7D46-44F4-B694-3303B43882AB}">
      <dgm:prSet/>
      <dgm:spPr/>
      <dgm:t>
        <a:bodyPr/>
        <a:lstStyle/>
        <a:p>
          <a:endParaRPr lang="en-US"/>
        </a:p>
      </dgm:t>
    </dgm:pt>
    <dgm:pt modelId="{0B491234-E417-4638-88A2-91ECB39DBAC0}" type="sibTrans" cxnId="{0B1B696B-7D46-44F4-B694-3303B43882AB}">
      <dgm:prSet/>
      <dgm:spPr/>
      <dgm:t>
        <a:bodyPr/>
        <a:lstStyle/>
        <a:p>
          <a:endParaRPr lang="en-US"/>
        </a:p>
      </dgm:t>
    </dgm:pt>
    <dgm:pt modelId="{B78D469F-5289-40CC-9EB3-5CB51D66FB12}" type="pres">
      <dgm:prSet presAssocID="{327AA8AD-A26D-4F6F-B65D-86E06FDA6F70}" presName="root" presStyleCnt="0">
        <dgm:presLayoutVars>
          <dgm:dir/>
          <dgm:resizeHandles val="exact"/>
        </dgm:presLayoutVars>
      </dgm:prSet>
      <dgm:spPr/>
    </dgm:pt>
    <dgm:pt modelId="{85B3D17B-7F9F-4D1F-95F1-AEFFD90A2E3B}" type="pres">
      <dgm:prSet presAssocID="{7DC0C167-E2F4-4DE9-8CBD-FE7B18585E78}" presName="compNode" presStyleCnt="0"/>
      <dgm:spPr/>
    </dgm:pt>
    <dgm:pt modelId="{E6E3FB59-6341-4709-86F4-F6B52AC9BD36}" type="pres">
      <dgm:prSet presAssocID="{7DC0C167-E2F4-4DE9-8CBD-FE7B18585E78}" presName="iconBgRect" presStyleLbl="bgShp" presStyleIdx="0" presStyleCnt="5"/>
      <dgm:spPr>
        <a:prstGeom prst="round2DiagRect">
          <a:avLst>
            <a:gd name="adj1" fmla="val 29727"/>
            <a:gd name="adj2" fmla="val 0"/>
          </a:avLst>
        </a:prstGeom>
      </dgm:spPr>
    </dgm:pt>
    <dgm:pt modelId="{8772F0C0-ECCD-43B7-9828-BE36CE66F1D7}" type="pres">
      <dgm:prSet presAssocID="{7DC0C167-E2F4-4DE9-8CBD-FE7B18585E7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37AE90D2-58A7-4D5C-9357-3AEF0C34BEFE}" type="pres">
      <dgm:prSet presAssocID="{7DC0C167-E2F4-4DE9-8CBD-FE7B18585E78}" presName="spaceRect" presStyleCnt="0"/>
      <dgm:spPr/>
    </dgm:pt>
    <dgm:pt modelId="{9F253C6A-93C0-4D8A-AD81-EF76B90BBB57}" type="pres">
      <dgm:prSet presAssocID="{7DC0C167-E2F4-4DE9-8CBD-FE7B18585E78}" presName="textRect" presStyleLbl="revTx" presStyleIdx="0" presStyleCnt="5" custScaleX="105292">
        <dgm:presLayoutVars>
          <dgm:chMax val="1"/>
          <dgm:chPref val="1"/>
        </dgm:presLayoutVars>
      </dgm:prSet>
      <dgm:spPr/>
    </dgm:pt>
    <dgm:pt modelId="{3712E818-B568-46A4-BDE1-898634A0FA7D}" type="pres">
      <dgm:prSet presAssocID="{59C8FDF7-93D9-472A-8209-61B7B1D45899}" presName="sibTrans" presStyleCnt="0"/>
      <dgm:spPr/>
    </dgm:pt>
    <dgm:pt modelId="{BF3B90CB-C092-4234-8DDC-4936093A7740}" type="pres">
      <dgm:prSet presAssocID="{91B0227C-81EA-43C6-93D2-1483A6ACFDDC}" presName="compNode" presStyleCnt="0"/>
      <dgm:spPr/>
    </dgm:pt>
    <dgm:pt modelId="{ABCECCA4-0F35-4BEB-A056-5F32A1F37938}" type="pres">
      <dgm:prSet presAssocID="{91B0227C-81EA-43C6-93D2-1483A6ACFDDC}" presName="iconBgRect" presStyleLbl="bgShp" presStyleIdx="1" presStyleCnt="5"/>
      <dgm:spPr>
        <a:prstGeom prst="round2DiagRect">
          <a:avLst>
            <a:gd name="adj1" fmla="val 29727"/>
            <a:gd name="adj2" fmla="val 0"/>
          </a:avLst>
        </a:prstGeom>
      </dgm:spPr>
    </dgm:pt>
    <dgm:pt modelId="{C2D18FD9-C919-4EA7-9E62-21CEF79A92E3}" type="pres">
      <dgm:prSet presAssocID="{91B0227C-81EA-43C6-93D2-1483A6ACFDD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08FE7A8F-A729-4D5A-A561-C1DF614C1560}" type="pres">
      <dgm:prSet presAssocID="{91B0227C-81EA-43C6-93D2-1483A6ACFDDC}" presName="spaceRect" presStyleCnt="0"/>
      <dgm:spPr/>
    </dgm:pt>
    <dgm:pt modelId="{BB2CD7AC-383A-4214-9E17-7C891968B842}" type="pres">
      <dgm:prSet presAssocID="{91B0227C-81EA-43C6-93D2-1483A6ACFDDC}" presName="textRect" presStyleLbl="revTx" presStyleIdx="1" presStyleCnt="5" custScaleX="119747">
        <dgm:presLayoutVars>
          <dgm:chMax val="1"/>
          <dgm:chPref val="1"/>
        </dgm:presLayoutVars>
      </dgm:prSet>
      <dgm:spPr/>
    </dgm:pt>
    <dgm:pt modelId="{4532800E-D15B-4A51-B9C8-BC5B9DA78F20}" type="pres">
      <dgm:prSet presAssocID="{D0A85166-9D89-42C6-AA25-FBBCABE9511E}" presName="sibTrans" presStyleCnt="0"/>
      <dgm:spPr/>
    </dgm:pt>
    <dgm:pt modelId="{57A331A4-5B9E-4943-91C0-894A4BFA45B5}" type="pres">
      <dgm:prSet presAssocID="{937B6525-9DE2-4478-8953-D8468CFDC605}" presName="compNode" presStyleCnt="0"/>
      <dgm:spPr/>
    </dgm:pt>
    <dgm:pt modelId="{CA86B927-EDE7-4BC9-9003-10ED35508688}" type="pres">
      <dgm:prSet presAssocID="{937B6525-9DE2-4478-8953-D8468CFDC605}" presName="iconBgRect" presStyleLbl="bgShp" presStyleIdx="2" presStyleCnt="5"/>
      <dgm:spPr>
        <a:prstGeom prst="round2DiagRect">
          <a:avLst>
            <a:gd name="adj1" fmla="val 29727"/>
            <a:gd name="adj2" fmla="val 0"/>
          </a:avLst>
        </a:prstGeom>
      </dgm:spPr>
    </dgm:pt>
    <dgm:pt modelId="{42C7BE5E-5DF0-4A76-8709-41B54BF12EB7}" type="pres">
      <dgm:prSet presAssocID="{937B6525-9DE2-4478-8953-D8468CFDC60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cket with solid fill"/>
        </a:ext>
      </dgm:extLst>
    </dgm:pt>
    <dgm:pt modelId="{FC2A904E-2BDF-49F9-B36A-19EFE9C4BB8B}" type="pres">
      <dgm:prSet presAssocID="{937B6525-9DE2-4478-8953-D8468CFDC605}" presName="spaceRect" presStyleCnt="0"/>
      <dgm:spPr/>
    </dgm:pt>
    <dgm:pt modelId="{7946E15D-E033-486E-9AEC-0CD85A8AC815}" type="pres">
      <dgm:prSet presAssocID="{937B6525-9DE2-4478-8953-D8468CFDC605}" presName="textRect" presStyleLbl="revTx" presStyleIdx="2" presStyleCnt="5">
        <dgm:presLayoutVars>
          <dgm:chMax val="1"/>
          <dgm:chPref val="1"/>
        </dgm:presLayoutVars>
      </dgm:prSet>
      <dgm:spPr/>
    </dgm:pt>
    <dgm:pt modelId="{4EE87B59-7EB6-45D6-9C8E-EC854B7E8CAA}" type="pres">
      <dgm:prSet presAssocID="{33CFC388-6D95-439B-BBC8-DD48B1E42A03}" presName="sibTrans" presStyleCnt="0"/>
      <dgm:spPr/>
    </dgm:pt>
    <dgm:pt modelId="{C21858A5-C436-4B75-94CB-5C2BAA99D23D}" type="pres">
      <dgm:prSet presAssocID="{372C4AF4-1801-4DE2-8F93-28F68D56FF31}" presName="compNode" presStyleCnt="0"/>
      <dgm:spPr/>
    </dgm:pt>
    <dgm:pt modelId="{B0A33E16-A6CC-4813-A930-2C4E2567CB53}" type="pres">
      <dgm:prSet presAssocID="{372C4AF4-1801-4DE2-8F93-28F68D56FF31}" presName="iconBgRect" presStyleLbl="bgShp" presStyleIdx="3" presStyleCnt="5"/>
      <dgm:spPr>
        <a:prstGeom prst="round2DiagRect">
          <a:avLst>
            <a:gd name="adj1" fmla="val 29727"/>
            <a:gd name="adj2" fmla="val 0"/>
          </a:avLst>
        </a:prstGeom>
      </dgm:spPr>
    </dgm:pt>
    <dgm:pt modelId="{97EECFF2-CEEF-443C-951B-FF54D7D25F8D}" type="pres">
      <dgm:prSet presAssocID="{372C4AF4-1801-4DE2-8F93-28F68D56FF3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Upward Trend"/>
        </a:ext>
      </dgm:extLst>
    </dgm:pt>
    <dgm:pt modelId="{3B3C18CB-6FF9-4120-96CA-44A3E48FCC6B}" type="pres">
      <dgm:prSet presAssocID="{372C4AF4-1801-4DE2-8F93-28F68D56FF31}" presName="spaceRect" presStyleCnt="0"/>
      <dgm:spPr/>
    </dgm:pt>
    <dgm:pt modelId="{E0E6F765-E613-42D8-B1E0-8FA035E1F5D9}" type="pres">
      <dgm:prSet presAssocID="{372C4AF4-1801-4DE2-8F93-28F68D56FF31}" presName="textRect" presStyleLbl="revTx" presStyleIdx="3" presStyleCnt="5">
        <dgm:presLayoutVars>
          <dgm:chMax val="1"/>
          <dgm:chPref val="1"/>
        </dgm:presLayoutVars>
      </dgm:prSet>
      <dgm:spPr/>
    </dgm:pt>
    <dgm:pt modelId="{C610DED7-86D8-4238-9CA8-716D26E01A64}" type="pres">
      <dgm:prSet presAssocID="{3EA24BE5-CBFD-4800-B78A-0C203C8B542E}" presName="sibTrans" presStyleCnt="0"/>
      <dgm:spPr/>
    </dgm:pt>
    <dgm:pt modelId="{1947B8C9-3395-4937-BB32-296119C8196A}" type="pres">
      <dgm:prSet presAssocID="{03F78DC4-4132-43E9-9274-FED06A5F846E}" presName="compNode" presStyleCnt="0"/>
      <dgm:spPr/>
    </dgm:pt>
    <dgm:pt modelId="{A0EFBB02-2256-4C2D-BAC6-00DA68F00371}" type="pres">
      <dgm:prSet presAssocID="{03F78DC4-4132-43E9-9274-FED06A5F846E}" presName="iconBgRect" presStyleLbl="bgShp" presStyleIdx="4" presStyleCnt="5"/>
      <dgm:spPr>
        <a:prstGeom prst="round2DiagRect">
          <a:avLst>
            <a:gd name="adj1" fmla="val 29727"/>
            <a:gd name="adj2" fmla="val 0"/>
          </a:avLst>
        </a:prstGeom>
      </dgm:spPr>
    </dgm:pt>
    <dgm:pt modelId="{A2D9F940-CC49-4252-BAC6-43DCA38FE621}" type="pres">
      <dgm:prSet presAssocID="{03F78DC4-4132-43E9-9274-FED06A5F846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olar system"/>
        </a:ext>
      </dgm:extLst>
    </dgm:pt>
    <dgm:pt modelId="{A5B07795-EF79-4EB7-B1B5-AA7A2D6EE414}" type="pres">
      <dgm:prSet presAssocID="{03F78DC4-4132-43E9-9274-FED06A5F846E}" presName="spaceRect" presStyleCnt="0"/>
      <dgm:spPr/>
    </dgm:pt>
    <dgm:pt modelId="{BC45AA11-463C-4729-8EA4-1C3B675B2CC2}" type="pres">
      <dgm:prSet presAssocID="{03F78DC4-4132-43E9-9274-FED06A5F846E}" presName="textRect" presStyleLbl="revTx" presStyleIdx="4" presStyleCnt="5">
        <dgm:presLayoutVars>
          <dgm:chMax val="1"/>
          <dgm:chPref val="1"/>
        </dgm:presLayoutVars>
      </dgm:prSet>
      <dgm:spPr/>
    </dgm:pt>
  </dgm:ptLst>
  <dgm:cxnLst>
    <dgm:cxn modelId="{B7273F0A-3004-49C6-A2BE-AA2808C6CDC1}" type="presOf" srcId="{03F78DC4-4132-43E9-9274-FED06A5F846E}" destId="{BC45AA11-463C-4729-8EA4-1C3B675B2CC2}" srcOrd="0" destOrd="0" presId="urn:microsoft.com/office/officeart/2018/5/layout/IconLeafLabelList"/>
    <dgm:cxn modelId="{8E300339-586B-47DF-A95E-91EC40E21F83}" srcId="{327AA8AD-A26D-4F6F-B65D-86E06FDA6F70}" destId="{7DC0C167-E2F4-4DE9-8CBD-FE7B18585E78}" srcOrd="0" destOrd="0" parTransId="{00C2DC28-35C7-4CA5-9D4C-299A5CFE7A11}" sibTransId="{59C8FDF7-93D9-472A-8209-61B7B1D45899}"/>
    <dgm:cxn modelId="{53359767-4564-4C36-BCDE-77541A6E4D2A}" type="presOf" srcId="{372C4AF4-1801-4DE2-8F93-28F68D56FF31}" destId="{E0E6F765-E613-42D8-B1E0-8FA035E1F5D9}" srcOrd="0" destOrd="0" presId="urn:microsoft.com/office/officeart/2018/5/layout/IconLeafLabelList"/>
    <dgm:cxn modelId="{0B1B696B-7D46-44F4-B694-3303B43882AB}" srcId="{327AA8AD-A26D-4F6F-B65D-86E06FDA6F70}" destId="{03F78DC4-4132-43E9-9274-FED06A5F846E}" srcOrd="4" destOrd="0" parTransId="{1DB83CAA-A381-40AB-911E-D916AC72B625}" sibTransId="{0B491234-E417-4638-88A2-91ECB39DBAC0}"/>
    <dgm:cxn modelId="{9D3C8B55-4EC4-4B8B-A617-BF501E58C9A3}" type="presOf" srcId="{937B6525-9DE2-4478-8953-D8468CFDC605}" destId="{7946E15D-E033-486E-9AEC-0CD85A8AC815}" srcOrd="0" destOrd="0" presId="urn:microsoft.com/office/officeart/2018/5/layout/IconLeafLabelList"/>
    <dgm:cxn modelId="{A8744B9B-2972-491C-B21E-E55BE8FDD0D1}" srcId="{327AA8AD-A26D-4F6F-B65D-86E06FDA6F70}" destId="{372C4AF4-1801-4DE2-8F93-28F68D56FF31}" srcOrd="3" destOrd="0" parTransId="{15F088D2-A536-4C6F-BC7B-EA51A131D4E0}" sibTransId="{3EA24BE5-CBFD-4800-B78A-0C203C8B542E}"/>
    <dgm:cxn modelId="{319E97A8-9F68-411D-8A3C-BBCEBA73ADCE}" srcId="{327AA8AD-A26D-4F6F-B65D-86E06FDA6F70}" destId="{937B6525-9DE2-4478-8953-D8468CFDC605}" srcOrd="2" destOrd="0" parTransId="{74118BE3-0255-4785-98A1-080559162553}" sibTransId="{33CFC388-6D95-439B-BBC8-DD48B1E42A03}"/>
    <dgm:cxn modelId="{2977D7A8-7E3B-468B-BC32-75332C3851E5}" type="presOf" srcId="{91B0227C-81EA-43C6-93D2-1483A6ACFDDC}" destId="{BB2CD7AC-383A-4214-9E17-7C891968B842}" srcOrd="0" destOrd="0" presId="urn:microsoft.com/office/officeart/2018/5/layout/IconLeafLabelList"/>
    <dgm:cxn modelId="{66090EBA-FE65-4981-A7B0-8228C8CEB48D}" type="presOf" srcId="{7DC0C167-E2F4-4DE9-8CBD-FE7B18585E78}" destId="{9F253C6A-93C0-4D8A-AD81-EF76B90BBB57}" srcOrd="0" destOrd="0" presId="urn:microsoft.com/office/officeart/2018/5/layout/IconLeafLabelList"/>
    <dgm:cxn modelId="{FA1A2CBC-E06A-46C1-B075-5355F6721FC0}" srcId="{327AA8AD-A26D-4F6F-B65D-86E06FDA6F70}" destId="{91B0227C-81EA-43C6-93D2-1483A6ACFDDC}" srcOrd="1" destOrd="0" parTransId="{8E494FAF-7123-4F3C-B32B-B5737F6AA664}" sibTransId="{D0A85166-9D89-42C6-AA25-FBBCABE9511E}"/>
    <dgm:cxn modelId="{4251F3DC-6A77-4961-8A19-339340C64C64}" type="presOf" srcId="{327AA8AD-A26D-4F6F-B65D-86E06FDA6F70}" destId="{B78D469F-5289-40CC-9EB3-5CB51D66FB12}" srcOrd="0" destOrd="0" presId="urn:microsoft.com/office/officeart/2018/5/layout/IconLeafLabelList"/>
    <dgm:cxn modelId="{1196D83A-6BEC-461E-A460-38F3A4A4FE5F}" type="presParOf" srcId="{B78D469F-5289-40CC-9EB3-5CB51D66FB12}" destId="{85B3D17B-7F9F-4D1F-95F1-AEFFD90A2E3B}" srcOrd="0" destOrd="0" presId="urn:microsoft.com/office/officeart/2018/5/layout/IconLeafLabelList"/>
    <dgm:cxn modelId="{E9614F3B-E70E-48AF-8BEA-EB9B29A38031}" type="presParOf" srcId="{85B3D17B-7F9F-4D1F-95F1-AEFFD90A2E3B}" destId="{E6E3FB59-6341-4709-86F4-F6B52AC9BD36}" srcOrd="0" destOrd="0" presId="urn:microsoft.com/office/officeart/2018/5/layout/IconLeafLabelList"/>
    <dgm:cxn modelId="{A594A166-27CB-497A-9450-AF35D6C12CC2}" type="presParOf" srcId="{85B3D17B-7F9F-4D1F-95F1-AEFFD90A2E3B}" destId="{8772F0C0-ECCD-43B7-9828-BE36CE66F1D7}" srcOrd="1" destOrd="0" presId="urn:microsoft.com/office/officeart/2018/5/layout/IconLeafLabelList"/>
    <dgm:cxn modelId="{0C533713-BF17-4C48-9102-A68E36FCC70C}" type="presParOf" srcId="{85B3D17B-7F9F-4D1F-95F1-AEFFD90A2E3B}" destId="{37AE90D2-58A7-4D5C-9357-3AEF0C34BEFE}" srcOrd="2" destOrd="0" presId="urn:microsoft.com/office/officeart/2018/5/layout/IconLeafLabelList"/>
    <dgm:cxn modelId="{0A0BD8A2-8EF9-4AAE-8992-363AD85D15E2}" type="presParOf" srcId="{85B3D17B-7F9F-4D1F-95F1-AEFFD90A2E3B}" destId="{9F253C6A-93C0-4D8A-AD81-EF76B90BBB57}" srcOrd="3" destOrd="0" presId="urn:microsoft.com/office/officeart/2018/5/layout/IconLeafLabelList"/>
    <dgm:cxn modelId="{3C74AEAF-45EC-4A7D-9AA4-26B9F0F8A96B}" type="presParOf" srcId="{B78D469F-5289-40CC-9EB3-5CB51D66FB12}" destId="{3712E818-B568-46A4-BDE1-898634A0FA7D}" srcOrd="1" destOrd="0" presId="urn:microsoft.com/office/officeart/2018/5/layout/IconLeafLabelList"/>
    <dgm:cxn modelId="{5AFB45B7-4F2E-4C90-AB3E-A80A216F30D4}" type="presParOf" srcId="{B78D469F-5289-40CC-9EB3-5CB51D66FB12}" destId="{BF3B90CB-C092-4234-8DDC-4936093A7740}" srcOrd="2" destOrd="0" presId="urn:microsoft.com/office/officeart/2018/5/layout/IconLeafLabelList"/>
    <dgm:cxn modelId="{763FADB4-A823-4D01-A3F7-C7053B7581C7}" type="presParOf" srcId="{BF3B90CB-C092-4234-8DDC-4936093A7740}" destId="{ABCECCA4-0F35-4BEB-A056-5F32A1F37938}" srcOrd="0" destOrd="0" presId="urn:microsoft.com/office/officeart/2018/5/layout/IconLeafLabelList"/>
    <dgm:cxn modelId="{84D7B1C7-4F8E-4126-A6F5-59F8CFC71D2C}" type="presParOf" srcId="{BF3B90CB-C092-4234-8DDC-4936093A7740}" destId="{C2D18FD9-C919-4EA7-9E62-21CEF79A92E3}" srcOrd="1" destOrd="0" presId="urn:microsoft.com/office/officeart/2018/5/layout/IconLeafLabelList"/>
    <dgm:cxn modelId="{32AB5846-1F85-48E0-9730-04C017D32213}" type="presParOf" srcId="{BF3B90CB-C092-4234-8DDC-4936093A7740}" destId="{08FE7A8F-A729-4D5A-A561-C1DF614C1560}" srcOrd="2" destOrd="0" presId="urn:microsoft.com/office/officeart/2018/5/layout/IconLeafLabelList"/>
    <dgm:cxn modelId="{E69572C9-49D8-483C-A4CD-802677B545C4}" type="presParOf" srcId="{BF3B90CB-C092-4234-8DDC-4936093A7740}" destId="{BB2CD7AC-383A-4214-9E17-7C891968B842}" srcOrd="3" destOrd="0" presId="urn:microsoft.com/office/officeart/2018/5/layout/IconLeafLabelList"/>
    <dgm:cxn modelId="{38E68F93-A0A2-4170-B1D6-4A0C3A2A1522}" type="presParOf" srcId="{B78D469F-5289-40CC-9EB3-5CB51D66FB12}" destId="{4532800E-D15B-4A51-B9C8-BC5B9DA78F20}" srcOrd="3" destOrd="0" presId="urn:microsoft.com/office/officeart/2018/5/layout/IconLeafLabelList"/>
    <dgm:cxn modelId="{43831C9A-CD64-4172-B311-AF2B2EFF9C96}" type="presParOf" srcId="{B78D469F-5289-40CC-9EB3-5CB51D66FB12}" destId="{57A331A4-5B9E-4943-91C0-894A4BFA45B5}" srcOrd="4" destOrd="0" presId="urn:microsoft.com/office/officeart/2018/5/layout/IconLeafLabelList"/>
    <dgm:cxn modelId="{06900B76-CFCD-4BEA-95FB-F434BF5CF544}" type="presParOf" srcId="{57A331A4-5B9E-4943-91C0-894A4BFA45B5}" destId="{CA86B927-EDE7-4BC9-9003-10ED35508688}" srcOrd="0" destOrd="0" presId="urn:microsoft.com/office/officeart/2018/5/layout/IconLeafLabelList"/>
    <dgm:cxn modelId="{133C5644-AB08-49B1-AC17-C7DAB90C5239}" type="presParOf" srcId="{57A331A4-5B9E-4943-91C0-894A4BFA45B5}" destId="{42C7BE5E-5DF0-4A76-8709-41B54BF12EB7}" srcOrd="1" destOrd="0" presId="urn:microsoft.com/office/officeart/2018/5/layout/IconLeafLabelList"/>
    <dgm:cxn modelId="{B6D829D8-5DF0-44D8-AB86-99E26289F884}" type="presParOf" srcId="{57A331A4-5B9E-4943-91C0-894A4BFA45B5}" destId="{FC2A904E-2BDF-49F9-B36A-19EFE9C4BB8B}" srcOrd="2" destOrd="0" presId="urn:microsoft.com/office/officeart/2018/5/layout/IconLeafLabelList"/>
    <dgm:cxn modelId="{FCAB7175-D615-4286-AD38-97C07710C8AE}" type="presParOf" srcId="{57A331A4-5B9E-4943-91C0-894A4BFA45B5}" destId="{7946E15D-E033-486E-9AEC-0CD85A8AC815}" srcOrd="3" destOrd="0" presId="urn:microsoft.com/office/officeart/2018/5/layout/IconLeafLabelList"/>
    <dgm:cxn modelId="{E4DF29B0-544A-48A3-BF83-C193BC3C2E5B}" type="presParOf" srcId="{B78D469F-5289-40CC-9EB3-5CB51D66FB12}" destId="{4EE87B59-7EB6-45D6-9C8E-EC854B7E8CAA}" srcOrd="5" destOrd="0" presId="urn:microsoft.com/office/officeart/2018/5/layout/IconLeafLabelList"/>
    <dgm:cxn modelId="{FC0F3095-E175-489A-9250-97BAB3E12618}" type="presParOf" srcId="{B78D469F-5289-40CC-9EB3-5CB51D66FB12}" destId="{C21858A5-C436-4B75-94CB-5C2BAA99D23D}" srcOrd="6" destOrd="0" presId="urn:microsoft.com/office/officeart/2018/5/layout/IconLeafLabelList"/>
    <dgm:cxn modelId="{5773CD37-3F1C-494D-A1F0-8B923B859A7E}" type="presParOf" srcId="{C21858A5-C436-4B75-94CB-5C2BAA99D23D}" destId="{B0A33E16-A6CC-4813-A930-2C4E2567CB53}" srcOrd="0" destOrd="0" presId="urn:microsoft.com/office/officeart/2018/5/layout/IconLeafLabelList"/>
    <dgm:cxn modelId="{41361815-ABDF-41EA-ADE7-D36FA4CE84FD}" type="presParOf" srcId="{C21858A5-C436-4B75-94CB-5C2BAA99D23D}" destId="{97EECFF2-CEEF-443C-951B-FF54D7D25F8D}" srcOrd="1" destOrd="0" presId="urn:microsoft.com/office/officeart/2018/5/layout/IconLeafLabelList"/>
    <dgm:cxn modelId="{9C3A9DC3-4E10-42F9-A07C-3675CE12409D}" type="presParOf" srcId="{C21858A5-C436-4B75-94CB-5C2BAA99D23D}" destId="{3B3C18CB-6FF9-4120-96CA-44A3E48FCC6B}" srcOrd="2" destOrd="0" presId="urn:microsoft.com/office/officeart/2018/5/layout/IconLeafLabelList"/>
    <dgm:cxn modelId="{4D28CCFE-7EDA-43A0-8457-DBEFDF00F5E9}" type="presParOf" srcId="{C21858A5-C436-4B75-94CB-5C2BAA99D23D}" destId="{E0E6F765-E613-42D8-B1E0-8FA035E1F5D9}" srcOrd="3" destOrd="0" presId="urn:microsoft.com/office/officeart/2018/5/layout/IconLeafLabelList"/>
    <dgm:cxn modelId="{D86A1F8E-3162-46CA-B1DD-92094FF35EBA}" type="presParOf" srcId="{B78D469F-5289-40CC-9EB3-5CB51D66FB12}" destId="{C610DED7-86D8-4238-9CA8-716D26E01A64}" srcOrd="7" destOrd="0" presId="urn:microsoft.com/office/officeart/2018/5/layout/IconLeafLabelList"/>
    <dgm:cxn modelId="{56D08D67-FEF3-4A7D-B146-E6B63754BED9}" type="presParOf" srcId="{B78D469F-5289-40CC-9EB3-5CB51D66FB12}" destId="{1947B8C9-3395-4937-BB32-296119C8196A}" srcOrd="8" destOrd="0" presId="urn:microsoft.com/office/officeart/2018/5/layout/IconLeafLabelList"/>
    <dgm:cxn modelId="{60512599-BD6C-4649-91DE-5FB77AE006DD}" type="presParOf" srcId="{1947B8C9-3395-4937-BB32-296119C8196A}" destId="{A0EFBB02-2256-4C2D-BAC6-00DA68F00371}" srcOrd="0" destOrd="0" presId="urn:microsoft.com/office/officeart/2018/5/layout/IconLeafLabelList"/>
    <dgm:cxn modelId="{AFC32E50-DDAC-498F-BEF8-FF8FC1B47851}" type="presParOf" srcId="{1947B8C9-3395-4937-BB32-296119C8196A}" destId="{A2D9F940-CC49-4252-BAC6-43DCA38FE621}" srcOrd="1" destOrd="0" presId="urn:microsoft.com/office/officeart/2018/5/layout/IconLeafLabelList"/>
    <dgm:cxn modelId="{61F3580D-C69C-4BCB-AC3E-B3AC11022CFE}" type="presParOf" srcId="{1947B8C9-3395-4937-BB32-296119C8196A}" destId="{A5B07795-EF79-4EB7-B1B5-AA7A2D6EE414}" srcOrd="2" destOrd="0" presId="urn:microsoft.com/office/officeart/2018/5/layout/IconLeafLabelList"/>
    <dgm:cxn modelId="{8E043D16-9072-4432-90E9-650F5EB1811A}" type="presParOf" srcId="{1947B8C9-3395-4937-BB32-296119C8196A}" destId="{BC45AA11-463C-4729-8EA4-1C3B675B2CC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6034B-424B-49BB-9ADE-46C8F4E42129}">
      <dsp:nvSpPr>
        <dsp:cNvPr id="0" name=""/>
        <dsp:cNvSpPr/>
      </dsp:nvSpPr>
      <dsp:spPr>
        <a:xfrm>
          <a:off x="563835" y="953099"/>
          <a:ext cx="877310" cy="877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402152-220B-4B41-929C-642C93CE04ED}">
      <dsp:nvSpPr>
        <dsp:cNvPr id="0" name=""/>
        <dsp:cNvSpPr/>
      </dsp:nvSpPr>
      <dsp:spPr>
        <a:xfrm>
          <a:off x="27701" y="2112319"/>
          <a:ext cx="19495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Exploratory data analysis results</a:t>
          </a:r>
        </a:p>
      </dsp:txBody>
      <dsp:txXfrm>
        <a:off x="27701" y="2112319"/>
        <a:ext cx="1949577" cy="720000"/>
      </dsp:txXfrm>
    </dsp:sp>
    <dsp:sp modelId="{C0FDAD5C-D333-43A1-AD46-75EEFD326D08}">
      <dsp:nvSpPr>
        <dsp:cNvPr id="0" name=""/>
        <dsp:cNvSpPr/>
      </dsp:nvSpPr>
      <dsp:spPr>
        <a:xfrm>
          <a:off x="2854589" y="953099"/>
          <a:ext cx="877310" cy="877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D97FC-311D-44F2-A7C5-7CB6FF1FF3DD}">
      <dsp:nvSpPr>
        <dsp:cNvPr id="0" name=""/>
        <dsp:cNvSpPr/>
      </dsp:nvSpPr>
      <dsp:spPr>
        <a:xfrm>
          <a:off x="2318455" y="2112319"/>
          <a:ext cx="19495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Interactive analytics demo in screenshots</a:t>
          </a:r>
        </a:p>
      </dsp:txBody>
      <dsp:txXfrm>
        <a:off x="2318455" y="2112319"/>
        <a:ext cx="1949577" cy="720000"/>
      </dsp:txXfrm>
    </dsp:sp>
    <dsp:sp modelId="{DBC91CDA-6D9D-4056-8947-728AC4A6D9D5}">
      <dsp:nvSpPr>
        <dsp:cNvPr id="0" name=""/>
        <dsp:cNvSpPr/>
      </dsp:nvSpPr>
      <dsp:spPr>
        <a:xfrm>
          <a:off x="5145343" y="953099"/>
          <a:ext cx="877310" cy="877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23D0CB-BB4C-4FD1-9EAA-44222977F94A}">
      <dsp:nvSpPr>
        <dsp:cNvPr id="0" name=""/>
        <dsp:cNvSpPr/>
      </dsp:nvSpPr>
      <dsp:spPr>
        <a:xfrm>
          <a:off x="4609209" y="2112319"/>
          <a:ext cx="19495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Predictive analysis results</a:t>
          </a:r>
        </a:p>
      </dsp:txBody>
      <dsp:txXfrm>
        <a:off x="4609209" y="2112319"/>
        <a:ext cx="194957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3FB59-6341-4709-86F4-F6B52AC9BD36}">
      <dsp:nvSpPr>
        <dsp:cNvPr id="0" name=""/>
        <dsp:cNvSpPr/>
      </dsp:nvSpPr>
      <dsp:spPr>
        <a:xfrm>
          <a:off x="393047" y="1118801"/>
          <a:ext cx="1077626" cy="107762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72F0C0-ECCD-43B7-9828-BE36CE66F1D7}">
      <dsp:nvSpPr>
        <dsp:cNvPr id="0" name=""/>
        <dsp:cNvSpPr/>
      </dsp:nvSpPr>
      <dsp:spPr>
        <a:xfrm>
          <a:off x="622705" y="1348459"/>
          <a:ext cx="618310" cy="618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253C6A-93C0-4D8A-AD81-EF76B90BBB57}">
      <dsp:nvSpPr>
        <dsp:cNvPr id="0" name=""/>
        <dsp:cNvSpPr/>
      </dsp:nvSpPr>
      <dsp:spPr>
        <a:xfrm>
          <a:off x="1815" y="2532082"/>
          <a:ext cx="1860090" cy="70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cap="none" baseline="0" dirty="0">
              <a:latin typeface="Abadi" panose="020B0604020104020204" pitchFamily="34" charset="0"/>
            </a:rPr>
            <a:t>a successful first stage return, leads to huge savings in terms of rockets lunches cost  </a:t>
          </a:r>
          <a:endParaRPr lang="en-US" sz="1100" kern="1200" cap="none" dirty="0">
            <a:latin typeface="Abadi" panose="020B0604020104020204" pitchFamily="34" charset="0"/>
          </a:endParaRPr>
        </a:p>
      </dsp:txBody>
      <dsp:txXfrm>
        <a:off x="1815" y="2532082"/>
        <a:ext cx="1860090" cy="706640"/>
      </dsp:txXfrm>
    </dsp:sp>
    <dsp:sp modelId="{ABCECCA4-0F35-4BEB-A056-5F32A1F37938}">
      <dsp:nvSpPr>
        <dsp:cNvPr id="0" name=""/>
        <dsp:cNvSpPr/>
      </dsp:nvSpPr>
      <dsp:spPr>
        <a:xfrm>
          <a:off x="2689973" y="1118801"/>
          <a:ext cx="1077626" cy="107762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D18FD9-C919-4EA7-9E62-21CEF79A92E3}">
      <dsp:nvSpPr>
        <dsp:cNvPr id="0" name=""/>
        <dsp:cNvSpPr/>
      </dsp:nvSpPr>
      <dsp:spPr>
        <a:xfrm>
          <a:off x="2919632" y="1348459"/>
          <a:ext cx="618310" cy="618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2CD7AC-383A-4214-9E17-7C891968B842}">
      <dsp:nvSpPr>
        <dsp:cNvPr id="0" name=""/>
        <dsp:cNvSpPr/>
      </dsp:nvSpPr>
      <dsp:spPr>
        <a:xfrm>
          <a:off x="2171061" y="2532082"/>
          <a:ext cx="2115452" cy="70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cap="none" baseline="0" dirty="0">
              <a:latin typeface="Abadi" panose="020B0604020104020204" pitchFamily="34" charset="0"/>
            </a:rPr>
            <a:t>A wide range of attributes affects the possibility of a successful first stage return. In our model there were 83 attributes were taken into consideration.</a:t>
          </a:r>
          <a:endParaRPr lang="en-US" sz="1100" kern="1200" cap="none" dirty="0">
            <a:latin typeface="Abadi" panose="020B0604020104020204" pitchFamily="34" charset="0"/>
          </a:endParaRPr>
        </a:p>
      </dsp:txBody>
      <dsp:txXfrm>
        <a:off x="2171061" y="2532082"/>
        <a:ext cx="2115452" cy="706640"/>
      </dsp:txXfrm>
    </dsp:sp>
    <dsp:sp modelId="{CA86B927-EDE7-4BC9-9003-10ED35508688}">
      <dsp:nvSpPr>
        <dsp:cNvPr id="0" name=""/>
        <dsp:cNvSpPr/>
      </dsp:nvSpPr>
      <dsp:spPr>
        <a:xfrm>
          <a:off x="4940156" y="1118801"/>
          <a:ext cx="1077626" cy="107762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C7BE5E-5DF0-4A76-8709-41B54BF12EB7}">
      <dsp:nvSpPr>
        <dsp:cNvPr id="0" name=""/>
        <dsp:cNvSpPr/>
      </dsp:nvSpPr>
      <dsp:spPr>
        <a:xfrm>
          <a:off x="5169814" y="1348459"/>
          <a:ext cx="618310" cy="618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46E15D-E033-486E-9AEC-0CD85A8AC815}">
      <dsp:nvSpPr>
        <dsp:cNvPr id="0" name=""/>
        <dsp:cNvSpPr/>
      </dsp:nvSpPr>
      <dsp:spPr>
        <a:xfrm>
          <a:off x="4595668" y="2532082"/>
          <a:ext cx="1766601" cy="70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cap="none" baseline="0" dirty="0">
              <a:solidFill>
                <a:prstClr val="black">
                  <a:hueOff val="0"/>
                  <a:satOff val="0"/>
                  <a:lumOff val="0"/>
                  <a:alphaOff val="0"/>
                </a:prstClr>
              </a:solidFill>
              <a:latin typeface="Abadi" panose="020B0604020104020204" pitchFamily="34" charset="0"/>
              <a:ea typeface="+mn-ea"/>
              <a:cs typeface="+mn-cs"/>
            </a:rPr>
            <a:t>SpaceX Falcon9 launch sites were all close to a highway, railway, and coastline proximities, which aimed in transportation cost-reduction</a:t>
          </a:r>
        </a:p>
      </dsp:txBody>
      <dsp:txXfrm>
        <a:off x="4595668" y="2532082"/>
        <a:ext cx="1766601" cy="706640"/>
      </dsp:txXfrm>
    </dsp:sp>
    <dsp:sp modelId="{B0A33E16-A6CC-4813-A930-2C4E2567CB53}">
      <dsp:nvSpPr>
        <dsp:cNvPr id="0" name=""/>
        <dsp:cNvSpPr/>
      </dsp:nvSpPr>
      <dsp:spPr>
        <a:xfrm>
          <a:off x="7015913" y="1118801"/>
          <a:ext cx="1077626" cy="107762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ECFF2-CEEF-443C-951B-FF54D7D25F8D}">
      <dsp:nvSpPr>
        <dsp:cNvPr id="0" name=""/>
        <dsp:cNvSpPr/>
      </dsp:nvSpPr>
      <dsp:spPr>
        <a:xfrm>
          <a:off x="7245571" y="1348459"/>
          <a:ext cx="618310" cy="6183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E6F765-E613-42D8-B1E0-8FA035E1F5D9}">
      <dsp:nvSpPr>
        <dsp:cNvPr id="0" name=""/>
        <dsp:cNvSpPr/>
      </dsp:nvSpPr>
      <dsp:spPr>
        <a:xfrm>
          <a:off x="6671425" y="2532082"/>
          <a:ext cx="1766601" cy="70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cap="none" baseline="0" dirty="0">
              <a:solidFill>
                <a:prstClr val="black">
                  <a:hueOff val="0"/>
                  <a:satOff val="0"/>
                  <a:lumOff val="0"/>
                  <a:alphaOff val="0"/>
                </a:prstClr>
              </a:solidFill>
              <a:latin typeface="Abadi" panose="020B0604020104020204" pitchFamily="34" charset="0"/>
              <a:ea typeface="+mn-ea"/>
              <a:cs typeface="+mn-cs"/>
            </a:rPr>
            <a:t>insight requires further investigation. SpaceX success rate increased with years, KSC LC – 39A site is the highest in success rate.</a:t>
          </a:r>
        </a:p>
      </dsp:txBody>
      <dsp:txXfrm>
        <a:off x="6671425" y="2532082"/>
        <a:ext cx="1766601" cy="706640"/>
      </dsp:txXfrm>
    </dsp:sp>
    <dsp:sp modelId="{A0EFBB02-2256-4C2D-BAC6-00DA68F00371}">
      <dsp:nvSpPr>
        <dsp:cNvPr id="0" name=""/>
        <dsp:cNvSpPr/>
      </dsp:nvSpPr>
      <dsp:spPr>
        <a:xfrm>
          <a:off x="9091669" y="1118801"/>
          <a:ext cx="1077626" cy="107762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D9F940-CC49-4252-BAC6-43DCA38FE621}">
      <dsp:nvSpPr>
        <dsp:cNvPr id="0" name=""/>
        <dsp:cNvSpPr/>
      </dsp:nvSpPr>
      <dsp:spPr>
        <a:xfrm>
          <a:off x="9321328" y="1348459"/>
          <a:ext cx="618310" cy="6183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5AA11-463C-4729-8EA4-1C3B675B2CC2}">
      <dsp:nvSpPr>
        <dsp:cNvPr id="0" name=""/>
        <dsp:cNvSpPr/>
      </dsp:nvSpPr>
      <dsp:spPr>
        <a:xfrm>
          <a:off x="8747182" y="2532082"/>
          <a:ext cx="1766601" cy="70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cap="none" baseline="0" dirty="0">
              <a:solidFill>
                <a:prstClr val="black">
                  <a:hueOff val="0"/>
                  <a:satOff val="0"/>
                  <a:lumOff val="0"/>
                  <a:alphaOff val="0"/>
                </a:prstClr>
              </a:solidFill>
              <a:latin typeface="Abadi" panose="020B0604020104020204" pitchFamily="34" charset="0"/>
              <a:ea typeface="+mn-ea"/>
              <a:cs typeface="+mn-cs"/>
            </a:rPr>
            <a:t>Orbit and booster version affect success rate.</a:t>
          </a:r>
        </a:p>
      </dsp:txBody>
      <dsp:txXfrm>
        <a:off x="8747182" y="2532082"/>
        <a:ext cx="1766601" cy="70664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10/6/2021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666847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716635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423369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4241165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1109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738046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55866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698549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144052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41509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04621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7838646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30" r:id="rId14"/>
    <p:sldLayoutId id="214748373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AI-MOO/IBM-Data-Science-Professional-Certificate/blob/master/10-Applied%20Data%20Science%20Capstone/03-Data%20Wrangling%20lab.ipynb"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I-MOO/IBM-Data-Science-Professional-Certificate/blob/master/10-Applied%20Data%20Science%20Capstone/05-EDA%20with%20Visualization%20lab.ipynb" TargetMode="External"/><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I-MOO/IBM-Data-Science-Professional-Certificate/blob/master/10-Applied%20Data%20Science%20Capstone/04-EDA%20with%20SQL%20lab.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I-MOO/IBM-Data-Science-Professional-Certificate/blob/master/10-Applied%20Data%20Science%20Capstone/06-Interactive%20Visual%20Analytics%20with%20Folium%20lab.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github.com/AI-MOO/IBM-Data-Science-Professional-Certificate/blob/master/10-Applied%20Data%20Science%20Capstone/06-Interactive%20Visual%20Analytics%20with%20Folium%20lab.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9.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0.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AI-MOO/IBM-Data-Science-Professional-Certificate/blob/master/10-Applied%20Data%20Science%20Capstone/01-Data%20Collection%20API%20Lab.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AI-MOO/IBM-Data-Science-Professional-Certificate/blob/master/10-Applied%20Data%20Science%20Capstone/02-Data%20Collection%20with%20Web%20Scraping%20lab.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Mohamad Osman </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October 6,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38597" y="6084882"/>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5712" y="1468669"/>
            <a:ext cx="4859264" cy="1754765"/>
          </a:xfrm>
          <a:prstGeom prst="rect">
            <a:avLst/>
          </a:prstGeom>
        </p:spPr>
        <p:txBody>
          <a:bodyPr/>
          <a:lstStyle/>
          <a:p>
            <a:pPr algn="just">
              <a:lnSpc>
                <a:spcPct val="100000"/>
              </a:lnSpc>
              <a:spcBef>
                <a:spcPts val="1400"/>
              </a:spcBef>
            </a:pPr>
            <a:r>
              <a:rPr lang="en-US" sz="1400" dirty="0">
                <a:solidFill>
                  <a:schemeClr val="accent3">
                    <a:lumMod val="25000"/>
                  </a:schemeClr>
                </a:solidFill>
                <a:latin typeface="Abadi" panose="020B0604020104020204" pitchFamily="34" charset="0"/>
              </a:rPr>
              <a:t>In this stage we started by importing pandas and NumPy, loading our collected data in the previous stage  to perform our exploratory data analysis which aimed to clean the data and choose the valid features for training a machine learning model.</a:t>
            </a:r>
          </a:p>
          <a:p>
            <a:pPr algn="just">
              <a:lnSpc>
                <a:spcPct val="100000"/>
              </a:lnSpc>
              <a:spcBef>
                <a:spcPts val="1400"/>
              </a:spcBef>
            </a:pPr>
            <a:endParaRPr lang="en-US" sz="1400" dirty="0">
              <a:solidFill>
                <a:schemeClr val="accent3">
                  <a:lumMod val="25000"/>
                </a:schemeClr>
              </a:solidFill>
              <a:latin typeface="Abadi" panose="020B0604020104020204" pitchFamily="34" charset="0"/>
            </a:endParaRPr>
          </a:p>
          <a:p>
            <a:pPr algn="just">
              <a:lnSpc>
                <a:spcPct val="100000"/>
              </a:lnSpc>
              <a:spcBef>
                <a:spcPts val="1400"/>
              </a:spcBef>
            </a:pPr>
            <a:endParaRPr lang="en-US" sz="1400" dirty="0">
              <a:solidFill>
                <a:schemeClr val="accent3">
                  <a:lumMod val="25000"/>
                </a:schemeClr>
              </a:solidFill>
              <a:latin typeface="Abadi" panose="020B0604020104020204" pitchFamily="34" charset="0"/>
            </a:endParaRPr>
          </a:p>
          <a:p>
            <a:endParaRPr lang="en-US" sz="2400" dirty="0"/>
          </a:p>
          <a:p>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504247" y="52847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9" name="TextBox 8">
            <a:extLst>
              <a:ext uri="{FF2B5EF4-FFF2-40B4-BE49-F238E27FC236}">
                <a16:creationId xmlns:a16="http://schemas.microsoft.com/office/drawing/2014/main" id="{E9C36936-A4BF-43CA-BE1A-7A0B0B5E1725}"/>
              </a:ext>
            </a:extLst>
          </p:cNvPr>
          <p:cNvSpPr txBox="1"/>
          <p:nvPr/>
        </p:nvSpPr>
        <p:spPr>
          <a:xfrm>
            <a:off x="4919588" y="2731728"/>
            <a:ext cx="2765653" cy="400110"/>
          </a:xfrm>
          <a:prstGeom prst="rect">
            <a:avLst/>
          </a:prstGeom>
          <a:noFill/>
        </p:spPr>
        <p:txBody>
          <a:bodyPr wrap="square">
            <a:spAutoFit/>
          </a:bodyPr>
          <a:lstStyle/>
          <a:p>
            <a:r>
              <a:rPr lang="en-US" sz="2000" dirty="0">
                <a:solidFill>
                  <a:srgbClr val="0B49CB"/>
                </a:solidFill>
                <a:latin typeface="Abadi"/>
              </a:rPr>
              <a:t>Data Wrangling stages</a:t>
            </a:r>
          </a:p>
        </p:txBody>
      </p:sp>
      <p:sp>
        <p:nvSpPr>
          <p:cNvPr id="7" name="Rectangle: Rounded Corners 6">
            <a:extLst>
              <a:ext uri="{FF2B5EF4-FFF2-40B4-BE49-F238E27FC236}">
                <a16:creationId xmlns:a16="http://schemas.microsoft.com/office/drawing/2014/main" id="{341F7CAD-36E9-41BB-BBAC-7015074BF5EE}"/>
              </a:ext>
            </a:extLst>
          </p:cNvPr>
          <p:cNvSpPr/>
          <p:nvPr/>
        </p:nvSpPr>
        <p:spPr>
          <a:xfrm>
            <a:off x="770008" y="3346995"/>
            <a:ext cx="3209321" cy="646331"/>
          </a:xfrm>
          <a:prstGeom prst="roundRect">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1- Loading the collected dataset.</a:t>
            </a:r>
          </a:p>
        </p:txBody>
      </p:sp>
      <p:sp>
        <p:nvSpPr>
          <p:cNvPr id="11" name="Rectangle: Rounded Corners 10">
            <a:extLst>
              <a:ext uri="{FF2B5EF4-FFF2-40B4-BE49-F238E27FC236}">
                <a16:creationId xmlns:a16="http://schemas.microsoft.com/office/drawing/2014/main" id="{2E32BC25-08E5-4235-9027-3FA4A4E6173A}"/>
              </a:ext>
            </a:extLst>
          </p:cNvPr>
          <p:cNvSpPr/>
          <p:nvPr/>
        </p:nvSpPr>
        <p:spPr>
          <a:xfrm>
            <a:off x="4610237" y="3361288"/>
            <a:ext cx="3209321" cy="64633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Abadi" panose="020B0604020104020204" pitchFamily="34" charset="0"/>
              </a:rPr>
              <a:t>2- Identifying and calculating the percentage of the missing values in each attribute</a:t>
            </a:r>
          </a:p>
        </p:txBody>
      </p:sp>
      <p:sp>
        <p:nvSpPr>
          <p:cNvPr id="12" name="Rectangle: Rounded Corners 11">
            <a:extLst>
              <a:ext uri="{FF2B5EF4-FFF2-40B4-BE49-F238E27FC236}">
                <a16:creationId xmlns:a16="http://schemas.microsoft.com/office/drawing/2014/main" id="{0480A69E-5E23-4D1B-A471-E5AE6BEB683D}"/>
              </a:ext>
            </a:extLst>
          </p:cNvPr>
          <p:cNvSpPr/>
          <p:nvPr/>
        </p:nvSpPr>
        <p:spPr>
          <a:xfrm>
            <a:off x="8450465" y="3346996"/>
            <a:ext cx="3209321" cy="646331"/>
          </a:xfrm>
          <a:prstGeom prst="roundRect">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Abadi" panose="020B0604020104020204" pitchFamily="34" charset="0"/>
              </a:rPr>
              <a:t>3- Identifying which columns are numerical and categorical:</a:t>
            </a:r>
          </a:p>
        </p:txBody>
      </p:sp>
      <p:sp>
        <p:nvSpPr>
          <p:cNvPr id="17" name="TextBox 16">
            <a:extLst>
              <a:ext uri="{FF2B5EF4-FFF2-40B4-BE49-F238E27FC236}">
                <a16:creationId xmlns:a16="http://schemas.microsoft.com/office/drawing/2014/main" id="{ACE51944-E8A0-46AF-903B-F31D59E546FB}"/>
              </a:ext>
            </a:extLst>
          </p:cNvPr>
          <p:cNvSpPr txBox="1"/>
          <p:nvPr/>
        </p:nvSpPr>
        <p:spPr>
          <a:xfrm>
            <a:off x="6403404" y="1466953"/>
            <a:ext cx="3651721" cy="523220"/>
          </a:xfrm>
          <a:prstGeom prst="rect">
            <a:avLst/>
          </a:prstGeom>
          <a:noFill/>
        </p:spPr>
        <p:txBody>
          <a:bodyPr wrap="square">
            <a:spAutoFit/>
          </a:bodyPr>
          <a:lstStyle/>
          <a:p>
            <a:pPr marL="228600" indent="-228600" algn="just">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GitHub URL of the completed Data wrangling notebook  </a:t>
            </a:r>
            <a:r>
              <a:rPr lang="en-US" sz="1400" dirty="0">
                <a:solidFill>
                  <a:srgbClr val="0B49CB"/>
                </a:solidFill>
                <a:latin typeface="Abadi" panose="020B0604020104020204" pitchFamily="34" charset="0"/>
                <a:hlinkClick r:id="rId4">
                  <a:extLst>
                    <a:ext uri="{A12FA001-AC4F-418D-AE19-62706E023703}">
                      <ahyp:hlinkClr xmlns:ahyp="http://schemas.microsoft.com/office/drawing/2018/hyperlinkcolor" val="tx"/>
                    </a:ext>
                  </a:extLst>
                </a:hlinkClick>
              </a:rPr>
              <a:t>Click Here</a:t>
            </a:r>
            <a:endParaRPr lang="en-US" sz="1400" dirty="0">
              <a:solidFill>
                <a:srgbClr val="0B49CB"/>
              </a:solidFill>
              <a:latin typeface="Abadi" panose="020B0604020104020204" pitchFamily="34" charset="0"/>
            </a:endParaRPr>
          </a:p>
        </p:txBody>
      </p:sp>
      <p:sp>
        <p:nvSpPr>
          <p:cNvPr id="18" name="Rectangle: Rounded Corners 17">
            <a:extLst>
              <a:ext uri="{FF2B5EF4-FFF2-40B4-BE49-F238E27FC236}">
                <a16:creationId xmlns:a16="http://schemas.microsoft.com/office/drawing/2014/main" id="{A55BEE97-8C68-4DD5-93F6-7185B5BD7337}"/>
              </a:ext>
            </a:extLst>
          </p:cNvPr>
          <p:cNvSpPr/>
          <p:nvPr/>
        </p:nvSpPr>
        <p:spPr>
          <a:xfrm>
            <a:off x="770009" y="4396197"/>
            <a:ext cx="3209321" cy="64633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Abadi" panose="020B0604020104020204" pitchFamily="34" charset="0"/>
              </a:rPr>
              <a:t>4- Calculating the number of launches on each site</a:t>
            </a:r>
          </a:p>
        </p:txBody>
      </p:sp>
      <p:sp>
        <p:nvSpPr>
          <p:cNvPr id="19" name="Rectangle: Rounded Corners 18">
            <a:extLst>
              <a:ext uri="{FF2B5EF4-FFF2-40B4-BE49-F238E27FC236}">
                <a16:creationId xmlns:a16="http://schemas.microsoft.com/office/drawing/2014/main" id="{C7E07947-FC9E-471A-AA7C-E59ECB23C6DA}"/>
              </a:ext>
            </a:extLst>
          </p:cNvPr>
          <p:cNvSpPr/>
          <p:nvPr/>
        </p:nvSpPr>
        <p:spPr>
          <a:xfrm>
            <a:off x="4610236" y="4398769"/>
            <a:ext cx="3209321" cy="646331"/>
          </a:xfrm>
          <a:prstGeom prst="roundRect">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Abadi" panose="020B0604020104020204" pitchFamily="34" charset="0"/>
              </a:rPr>
              <a:t>5- Calculating the number and occurrence of each orbit</a:t>
            </a:r>
          </a:p>
        </p:txBody>
      </p:sp>
      <p:sp>
        <p:nvSpPr>
          <p:cNvPr id="20" name="Rectangle: Rounded Corners 19">
            <a:extLst>
              <a:ext uri="{FF2B5EF4-FFF2-40B4-BE49-F238E27FC236}">
                <a16:creationId xmlns:a16="http://schemas.microsoft.com/office/drawing/2014/main" id="{33D43FA7-A44F-433B-9FBD-9696C4777E9C}"/>
              </a:ext>
            </a:extLst>
          </p:cNvPr>
          <p:cNvSpPr/>
          <p:nvPr/>
        </p:nvSpPr>
        <p:spPr>
          <a:xfrm>
            <a:off x="8450465" y="4402064"/>
            <a:ext cx="3209321" cy="64633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Abadi" panose="020B0604020104020204" pitchFamily="34" charset="0"/>
              </a:rPr>
              <a:t> 6- Creating a landing outcome label from Outcome column</a:t>
            </a:r>
          </a:p>
        </p:txBody>
      </p:sp>
      <p:sp>
        <p:nvSpPr>
          <p:cNvPr id="23" name="Rectangle: Rounded Corners 22">
            <a:extLst>
              <a:ext uri="{FF2B5EF4-FFF2-40B4-BE49-F238E27FC236}">
                <a16:creationId xmlns:a16="http://schemas.microsoft.com/office/drawing/2014/main" id="{4A0309AC-A04D-427A-AD2D-80533B97D411}"/>
              </a:ext>
            </a:extLst>
          </p:cNvPr>
          <p:cNvSpPr/>
          <p:nvPr/>
        </p:nvSpPr>
        <p:spPr>
          <a:xfrm>
            <a:off x="4627166" y="5438551"/>
            <a:ext cx="3209321" cy="64633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Abadi" panose="020B0604020104020204" pitchFamily="34" charset="0"/>
              </a:rPr>
              <a:t> 7- determining the success rate of returning the first stage of the rocket</a:t>
            </a:r>
          </a:p>
        </p:txBody>
      </p:sp>
      <p:pic>
        <p:nvPicPr>
          <p:cNvPr id="44" name="Picture 43" descr="Icon&#10;&#10;Description automatically generated">
            <a:extLst>
              <a:ext uri="{FF2B5EF4-FFF2-40B4-BE49-F238E27FC236}">
                <a16:creationId xmlns:a16="http://schemas.microsoft.com/office/drawing/2014/main" id="{80290DEC-1E9B-46AD-A623-E88F0C800986}"/>
              </a:ext>
            </a:extLst>
          </p:cNvPr>
          <p:cNvPicPr>
            <a:picLocks noChangeAspect="1"/>
          </p:cNvPicPr>
          <p:nvPr/>
        </p:nvPicPr>
        <p:blipFill>
          <a:blip r:embed="rId5"/>
          <a:stretch>
            <a:fillRect/>
          </a:stretch>
        </p:blipFill>
        <p:spPr>
          <a:xfrm>
            <a:off x="770008" y="453277"/>
            <a:ext cx="615067" cy="61506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351036"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picture containing text, clipart, vector graphics&#10;&#10;Description automatically generated">
            <a:extLst>
              <a:ext uri="{FF2B5EF4-FFF2-40B4-BE49-F238E27FC236}">
                <a16:creationId xmlns:a16="http://schemas.microsoft.com/office/drawing/2014/main" id="{FD009ACE-3CE7-44D2-8A4B-8A34F13737FF}"/>
              </a:ext>
            </a:extLst>
          </p:cNvPr>
          <p:cNvPicPr>
            <a:picLocks noChangeAspect="1"/>
          </p:cNvPicPr>
          <p:nvPr/>
        </p:nvPicPr>
        <p:blipFill>
          <a:blip r:embed="rId4"/>
          <a:stretch>
            <a:fillRect/>
          </a:stretch>
        </p:blipFill>
        <p:spPr>
          <a:xfrm flipH="1">
            <a:off x="735969" y="531862"/>
            <a:ext cx="615067" cy="549049"/>
          </a:xfrm>
          <a:prstGeom prst="rect">
            <a:avLst/>
          </a:prstGeom>
        </p:spPr>
      </p:pic>
      <p:sp>
        <p:nvSpPr>
          <p:cNvPr id="8" name="Slide Number Placeholder 3">
            <a:extLst>
              <a:ext uri="{FF2B5EF4-FFF2-40B4-BE49-F238E27FC236}">
                <a16:creationId xmlns:a16="http://schemas.microsoft.com/office/drawing/2014/main" id="{FEBD9A82-D651-4D5D-96F4-B145C08061AC}"/>
              </a:ext>
            </a:extLst>
          </p:cNvPr>
          <p:cNvSpPr txBox="1">
            <a:spLocks/>
          </p:cNvSpPr>
          <p:nvPr/>
        </p:nvSpPr>
        <p:spPr>
          <a:xfrm>
            <a:off x="7691139" y="6751609"/>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11</a:t>
            </a:fld>
            <a:endParaRPr lang="en-US" dirty="0"/>
          </a:p>
        </p:txBody>
      </p:sp>
      <p:sp>
        <p:nvSpPr>
          <p:cNvPr id="12" name="Rectangle: Rounded Corners 11">
            <a:extLst>
              <a:ext uri="{FF2B5EF4-FFF2-40B4-BE49-F238E27FC236}">
                <a16:creationId xmlns:a16="http://schemas.microsoft.com/office/drawing/2014/main" id="{D456725C-AA1D-4E48-8531-04AB2F119623}"/>
              </a:ext>
            </a:extLst>
          </p:cNvPr>
          <p:cNvSpPr/>
          <p:nvPr/>
        </p:nvSpPr>
        <p:spPr>
          <a:xfrm>
            <a:off x="5207440" y="2595089"/>
            <a:ext cx="2257547" cy="64633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Visualize the relationship between Flight Number and Launch Site</a:t>
            </a:r>
          </a:p>
        </p:txBody>
      </p:sp>
      <p:sp>
        <p:nvSpPr>
          <p:cNvPr id="17" name="TextBox 16">
            <a:extLst>
              <a:ext uri="{FF2B5EF4-FFF2-40B4-BE49-F238E27FC236}">
                <a16:creationId xmlns:a16="http://schemas.microsoft.com/office/drawing/2014/main" id="{AE428549-3ADB-415C-90A6-8ADDFFB09CB8}"/>
              </a:ext>
            </a:extLst>
          </p:cNvPr>
          <p:cNvSpPr txBox="1"/>
          <p:nvPr/>
        </p:nvSpPr>
        <p:spPr>
          <a:xfrm>
            <a:off x="6540940" y="1685580"/>
            <a:ext cx="6096000" cy="369332"/>
          </a:xfrm>
          <a:prstGeom prst="rect">
            <a:avLst/>
          </a:prstGeom>
          <a:noFill/>
        </p:spPr>
        <p:txBody>
          <a:bodyPr wrap="square">
            <a:spAutoFit/>
          </a:bodyPr>
          <a:lstStyle/>
          <a:p>
            <a:r>
              <a:rPr lang="en-US" dirty="0">
                <a:solidFill>
                  <a:srgbClr val="121619"/>
                </a:solidFill>
                <a:latin typeface="Abadi"/>
              </a:rPr>
              <a:t>EDA with Data Visualization Stages</a:t>
            </a:r>
          </a:p>
        </p:txBody>
      </p:sp>
      <p:pic>
        <p:nvPicPr>
          <p:cNvPr id="21" name="Picture 20" descr="A picture containing text, sign&#10;&#10;Description automatically generated">
            <a:extLst>
              <a:ext uri="{FF2B5EF4-FFF2-40B4-BE49-F238E27FC236}">
                <a16:creationId xmlns:a16="http://schemas.microsoft.com/office/drawing/2014/main" id="{EDB2ED82-B751-49ED-AEE4-6BF2A4930E0B}"/>
              </a:ext>
            </a:extLst>
          </p:cNvPr>
          <p:cNvPicPr>
            <a:picLocks noChangeAspect="1"/>
          </p:cNvPicPr>
          <p:nvPr/>
        </p:nvPicPr>
        <p:blipFill>
          <a:blip r:embed="rId5"/>
          <a:stretch>
            <a:fillRect/>
          </a:stretch>
        </p:blipFill>
        <p:spPr>
          <a:xfrm>
            <a:off x="7691139" y="2565014"/>
            <a:ext cx="661081" cy="661081"/>
          </a:xfrm>
          <a:prstGeom prst="rect">
            <a:avLst/>
          </a:prstGeom>
        </p:spPr>
      </p:pic>
      <p:sp>
        <p:nvSpPr>
          <p:cNvPr id="22" name="Rectangle: Rounded Corners 21">
            <a:extLst>
              <a:ext uri="{FF2B5EF4-FFF2-40B4-BE49-F238E27FC236}">
                <a16:creationId xmlns:a16="http://schemas.microsoft.com/office/drawing/2014/main" id="{A32FF7E8-D359-4515-A28F-D14E56DDC87F}"/>
              </a:ext>
            </a:extLst>
          </p:cNvPr>
          <p:cNvSpPr/>
          <p:nvPr/>
        </p:nvSpPr>
        <p:spPr>
          <a:xfrm>
            <a:off x="5230347" y="3572632"/>
            <a:ext cx="2234640" cy="64633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Visualize the relationship between Payload and Launch Site</a:t>
            </a:r>
          </a:p>
        </p:txBody>
      </p:sp>
      <p:pic>
        <p:nvPicPr>
          <p:cNvPr id="23" name="Picture 22" descr="A picture containing text, sign&#10;&#10;Description automatically generated">
            <a:extLst>
              <a:ext uri="{FF2B5EF4-FFF2-40B4-BE49-F238E27FC236}">
                <a16:creationId xmlns:a16="http://schemas.microsoft.com/office/drawing/2014/main" id="{635EAF92-E18D-499C-A539-78F0D66F8A1F}"/>
              </a:ext>
            </a:extLst>
          </p:cNvPr>
          <p:cNvPicPr>
            <a:picLocks noChangeAspect="1"/>
          </p:cNvPicPr>
          <p:nvPr/>
        </p:nvPicPr>
        <p:blipFill>
          <a:blip r:embed="rId5"/>
          <a:stretch>
            <a:fillRect/>
          </a:stretch>
        </p:blipFill>
        <p:spPr>
          <a:xfrm>
            <a:off x="7697232" y="3550410"/>
            <a:ext cx="661081" cy="661081"/>
          </a:xfrm>
          <a:prstGeom prst="rect">
            <a:avLst/>
          </a:prstGeom>
        </p:spPr>
      </p:pic>
      <p:pic>
        <p:nvPicPr>
          <p:cNvPr id="26" name="Picture 25" descr="Icon&#10;&#10;Description automatically generated">
            <a:extLst>
              <a:ext uri="{FF2B5EF4-FFF2-40B4-BE49-F238E27FC236}">
                <a16:creationId xmlns:a16="http://schemas.microsoft.com/office/drawing/2014/main" id="{C3EBD180-17D3-4EF7-A14C-F7270B05F20A}"/>
              </a:ext>
            </a:extLst>
          </p:cNvPr>
          <p:cNvPicPr>
            <a:picLocks noChangeAspect="1"/>
          </p:cNvPicPr>
          <p:nvPr/>
        </p:nvPicPr>
        <p:blipFill>
          <a:blip r:embed="rId6"/>
          <a:stretch>
            <a:fillRect/>
          </a:stretch>
        </p:blipFill>
        <p:spPr>
          <a:xfrm>
            <a:off x="11061592" y="2534660"/>
            <a:ext cx="646332" cy="646332"/>
          </a:xfrm>
          <a:prstGeom prst="rect">
            <a:avLst/>
          </a:prstGeom>
        </p:spPr>
      </p:pic>
      <p:pic>
        <p:nvPicPr>
          <p:cNvPr id="29" name="Picture 28" descr="Shape&#10;&#10;Description automatically generated">
            <a:extLst>
              <a:ext uri="{FF2B5EF4-FFF2-40B4-BE49-F238E27FC236}">
                <a16:creationId xmlns:a16="http://schemas.microsoft.com/office/drawing/2014/main" id="{C6B03B70-37EA-4D33-A09A-316E8316A3DB}"/>
              </a:ext>
            </a:extLst>
          </p:cNvPr>
          <p:cNvPicPr>
            <a:picLocks noChangeAspect="1"/>
          </p:cNvPicPr>
          <p:nvPr/>
        </p:nvPicPr>
        <p:blipFill>
          <a:blip r:embed="rId7"/>
          <a:stretch>
            <a:fillRect/>
          </a:stretch>
        </p:blipFill>
        <p:spPr>
          <a:xfrm>
            <a:off x="11054218" y="4627954"/>
            <a:ext cx="686596" cy="686596"/>
          </a:xfrm>
          <a:prstGeom prst="rect">
            <a:avLst/>
          </a:prstGeom>
        </p:spPr>
      </p:pic>
      <p:sp>
        <p:nvSpPr>
          <p:cNvPr id="35" name="Rectangle: Rounded Corners 34">
            <a:extLst>
              <a:ext uri="{FF2B5EF4-FFF2-40B4-BE49-F238E27FC236}">
                <a16:creationId xmlns:a16="http://schemas.microsoft.com/office/drawing/2014/main" id="{854B9CE2-BC6F-487D-A349-26DD87EE2D86}"/>
              </a:ext>
            </a:extLst>
          </p:cNvPr>
          <p:cNvSpPr/>
          <p:nvPr/>
        </p:nvSpPr>
        <p:spPr>
          <a:xfrm>
            <a:off x="8632909" y="2574539"/>
            <a:ext cx="2257547" cy="64633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Visualize the relationship between success rate of each orbit type</a:t>
            </a:r>
          </a:p>
        </p:txBody>
      </p:sp>
      <p:sp>
        <p:nvSpPr>
          <p:cNvPr id="36" name="Rectangle: Rounded Corners 35">
            <a:extLst>
              <a:ext uri="{FF2B5EF4-FFF2-40B4-BE49-F238E27FC236}">
                <a16:creationId xmlns:a16="http://schemas.microsoft.com/office/drawing/2014/main" id="{69C4EC46-4656-4627-A587-78E3CA2491DB}"/>
              </a:ext>
            </a:extLst>
          </p:cNvPr>
          <p:cNvSpPr/>
          <p:nvPr/>
        </p:nvSpPr>
        <p:spPr>
          <a:xfrm>
            <a:off x="8646787" y="3598712"/>
            <a:ext cx="2257547" cy="64633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 Visualize the relationship between Flight Number and Orbit type</a:t>
            </a:r>
          </a:p>
        </p:txBody>
      </p:sp>
      <p:pic>
        <p:nvPicPr>
          <p:cNvPr id="37" name="Picture 36" descr="A picture containing text, sign&#10;&#10;Description automatically generated">
            <a:extLst>
              <a:ext uri="{FF2B5EF4-FFF2-40B4-BE49-F238E27FC236}">
                <a16:creationId xmlns:a16="http://schemas.microsoft.com/office/drawing/2014/main" id="{738F942D-3282-44B6-8331-3DA04F15F40B}"/>
              </a:ext>
            </a:extLst>
          </p:cNvPr>
          <p:cNvPicPr>
            <a:picLocks noChangeAspect="1"/>
          </p:cNvPicPr>
          <p:nvPr/>
        </p:nvPicPr>
        <p:blipFill>
          <a:blip r:embed="rId5"/>
          <a:stretch>
            <a:fillRect/>
          </a:stretch>
        </p:blipFill>
        <p:spPr>
          <a:xfrm>
            <a:off x="11054218" y="3579134"/>
            <a:ext cx="661081" cy="661081"/>
          </a:xfrm>
          <a:prstGeom prst="rect">
            <a:avLst/>
          </a:prstGeom>
        </p:spPr>
      </p:pic>
      <p:sp>
        <p:nvSpPr>
          <p:cNvPr id="38" name="Rectangle: Rounded Corners 37">
            <a:extLst>
              <a:ext uri="{FF2B5EF4-FFF2-40B4-BE49-F238E27FC236}">
                <a16:creationId xmlns:a16="http://schemas.microsoft.com/office/drawing/2014/main" id="{1A06722E-ABF8-402A-A093-3D01FBB511E1}"/>
              </a:ext>
            </a:extLst>
          </p:cNvPr>
          <p:cNvSpPr/>
          <p:nvPr/>
        </p:nvSpPr>
        <p:spPr>
          <a:xfrm>
            <a:off x="5201270" y="4689422"/>
            <a:ext cx="2234640" cy="64633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Visualize the relationship between Payload and Orbit type</a:t>
            </a:r>
          </a:p>
        </p:txBody>
      </p:sp>
      <p:pic>
        <p:nvPicPr>
          <p:cNvPr id="39" name="Picture 38" descr="A picture containing text, sign&#10;&#10;Description automatically generated">
            <a:extLst>
              <a:ext uri="{FF2B5EF4-FFF2-40B4-BE49-F238E27FC236}">
                <a16:creationId xmlns:a16="http://schemas.microsoft.com/office/drawing/2014/main" id="{FE6556F4-5CE2-4922-A9FC-1989FB93DAEF}"/>
              </a:ext>
            </a:extLst>
          </p:cNvPr>
          <p:cNvPicPr>
            <a:picLocks noChangeAspect="1"/>
          </p:cNvPicPr>
          <p:nvPr/>
        </p:nvPicPr>
        <p:blipFill>
          <a:blip r:embed="rId5"/>
          <a:stretch>
            <a:fillRect/>
          </a:stretch>
        </p:blipFill>
        <p:spPr>
          <a:xfrm>
            <a:off x="7697232" y="4648445"/>
            <a:ext cx="661081" cy="661081"/>
          </a:xfrm>
          <a:prstGeom prst="rect">
            <a:avLst/>
          </a:prstGeom>
        </p:spPr>
      </p:pic>
      <p:sp>
        <p:nvSpPr>
          <p:cNvPr id="40" name="Rectangle: Rounded Corners 39">
            <a:extLst>
              <a:ext uri="{FF2B5EF4-FFF2-40B4-BE49-F238E27FC236}">
                <a16:creationId xmlns:a16="http://schemas.microsoft.com/office/drawing/2014/main" id="{F7774899-32F3-4B47-97E0-4A2ADAF27D31}"/>
              </a:ext>
            </a:extLst>
          </p:cNvPr>
          <p:cNvSpPr/>
          <p:nvPr/>
        </p:nvSpPr>
        <p:spPr>
          <a:xfrm>
            <a:off x="8644362" y="4668219"/>
            <a:ext cx="2234640" cy="64633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Visualize the launch success yearly trend</a:t>
            </a:r>
          </a:p>
        </p:txBody>
      </p:sp>
      <p:sp>
        <p:nvSpPr>
          <p:cNvPr id="41" name="TextBox 40">
            <a:extLst>
              <a:ext uri="{FF2B5EF4-FFF2-40B4-BE49-F238E27FC236}">
                <a16:creationId xmlns:a16="http://schemas.microsoft.com/office/drawing/2014/main" id="{EC8AFA02-DDFE-4023-BEDC-DF8DF54F866B}"/>
              </a:ext>
            </a:extLst>
          </p:cNvPr>
          <p:cNvSpPr txBox="1"/>
          <p:nvPr/>
        </p:nvSpPr>
        <p:spPr>
          <a:xfrm>
            <a:off x="735969" y="1826861"/>
            <a:ext cx="4051388" cy="3447098"/>
          </a:xfrm>
          <a:prstGeom prst="rect">
            <a:avLst/>
          </a:prstGeom>
          <a:noFill/>
        </p:spPr>
        <p:txBody>
          <a:bodyPr wrap="square">
            <a:spAutoFit/>
          </a:bodyPr>
          <a:lstStyle/>
          <a:p>
            <a:pPr marL="285750" lvl="0" indent="-285750" algn="just">
              <a:lnSpc>
                <a:spcPct val="100000"/>
              </a:lnSpc>
              <a:buFont typeface="Arial" panose="020B0604020202020204" pitchFamily="34" charset="0"/>
              <a:buChar char="•"/>
            </a:pPr>
            <a:r>
              <a:rPr lang="en-US" sz="1600" dirty="0">
                <a:latin typeface="Abadi" panose="020B0604020104020204" pitchFamily="34" charset="0"/>
              </a:rPr>
              <a:t>In this stage we completed our EDA process through finding the correlation between the features and the target using different visualization tools via seaborn and matplotlib furthermore we have performed feature engineering by converting categorical features into dummy values. </a:t>
            </a:r>
          </a:p>
          <a:p>
            <a:pPr lvl="0">
              <a:lnSpc>
                <a:spcPct val="100000"/>
              </a:lnSpc>
            </a:pPr>
            <a:endParaRPr lang="en-US" dirty="0">
              <a:latin typeface="Abadi" panose="020B0604020104020204" pitchFamily="34" charset="0"/>
            </a:endParaRPr>
          </a:p>
          <a:p>
            <a:pPr lvl="0">
              <a:lnSpc>
                <a:spcPct val="100000"/>
              </a:lnSpc>
            </a:pPr>
            <a:endParaRPr lang="en-US" dirty="0">
              <a:latin typeface="Abadi" panose="020B0604020104020204" pitchFamily="34" charset="0"/>
            </a:endParaRPr>
          </a:p>
          <a:p>
            <a:pPr marL="285750" indent="-285750">
              <a:buFont typeface="Arial" panose="020B0604020202020204" pitchFamily="34" charset="0"/>
              <a:buChar char="•"/>
            </a:pPr>
            <a:r>
              <a:rPr lang="en-US" sz="1600" kern="1200" dirty="0">
                <a:solidFill>
                  <a:prstClr val="black">
                    <a:hueOff val="0"/>
                    <a:satOff val="0"/>
                    <a:lumOff val="0"/>
                    <a:alphaOff val="0"/>
                  </a:prstClr>
                </a:solidFill>
                <a:latin typeface="Abadi" panose="020B0604020104020204" pitchFamily="34" charset="0"/>
                <a:ea typeface="+mn-ea"/>
                <a:cs typeface="+mn-cs"/>
              </a:rPr>
              <a:t>GitHub URL of the completed EDA with data visualization notebook, </a:t>
            </a:r>
            <a:r>
              <a:rPr lang="en-US" sz="1600" kern="1200" dirty="0">
                <a:latin typeface="Abadi" panose="020B0604020104020204" pitchFamily="34" charset="0"/>
                <a:hlinkClick r:id="rId8"/>
              </a:rPr>
              <a:t>Click Here</a:t>
            </a:r>
            <a:endParaRPr lang="en-US" sz="1600" kern="1200" dirty="0">
              <a:latin typeface="Abadi" panose="020B0604020104020204" pitchFamily="34" charset="0"/>
            </a:endParaRPr>
          </a:p>
          <a:p>
            <a:pPr lvl="0">
              <a:lnSpc>
                <a:spcPct val="100000"/>
              </a:lnSpc>
            </a:pPr>
            <a:endParaRPr lang="en-US"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971947" y="6226392"/>
            <a:ext cx="2743200" cy="401638"/>
          </a:xfrm>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595285"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11D258D6-2F54-4695-8232-9225B468BC9E}"/>
              </a:ext>
            </a:extLst>
          </p:cNvPr>
          <p:cNvSpPr txBox="1"/>
          <p:nvPr/>
        </p:nvSpPr>
        <p:spPr>
          <a:xfrm>
            <a:off x="4991100" y="1853395"/>
            <a:ext cx="6294511" cy="4906280"/>
          </a:xfrm>
          <a:prstGeom prst="rect">
            <a:avLst/>
          </a:prstGeom>
          <a:noFill/>
        </p:spPr>
        <p:txBody>
          <a:bodyPr wrap="square">
            <a:spAutoFit/>
          </a:bodyPr>
          <a:lstStyle/>
          <a:p>
            <a:pPr algn="l">
              <a:lnSpc>
                <a:spcPct val="150000"/>
              </a:lnSpc>
            </a:pPr>
            <a:r>
              <a:rPr lang="en-US" sz="1400" b="0" i="0" u="none" strike="noStrike" baseline="0" dirty="0">
                <a:solidFill>
                  <a:srgbClr val="0B49CB"/>
                </a:solidFill>
                <a:latin typeface="ArialMT"/>
              </a:rPr>
              <a:t>• </a:t>
            </a:r>
            <a:r>
              <a:rPr lang="en-US" sz="1400" b="0" i="0" u="none" strike="noStrike" baseline="0" dirty="0">
                <a:solidFill>
                  <a:srgbClr val="0B49CB"/>
                </a:solidFill>
                <a:latin typeface="Abadi" panose="020B0604020104020204" pitchFamily="34" charset="0"/>
              </a:rPr>
              <a:t>Display the names of the unique launch sites in the space mission.</a:t>
            </a:r>
          </a:p>
          <a:p>
            <a:pPr algn="l">
              <a:lnSpc>
                <a:spcPct val="150000"/>
              </a:lnSpc>
            </a:pPr>
            <a:r>
              <a:rPr lang="en-US" sz="1400" b="0" i="0" u="none" strike="noStrike" baseline="0" dirty="0">
                <a:solidFill>
                  <a:srgbClr val="767171"/>
                </a:solidFill>
                <a:latin typeface="ArialMT"/>
              </a:rPr>
              <a:t>• </a:t>
            </a:r>
            <a:r>
              <a:rPr lang="en-US" sz="1400" b="0" i="0" u="none" strike="noStrike" baseline="0" dirty="0">
                <a:solidFill>
                  <a:srgbClr val="767171"/>
                </a:solidFill>
                <a:latin typeface="Abadi" panose="020B0604020104020204" pitchFamily="34" charset="0"/>
              </a:rPr>
              <a:t>Display 5 records where launch sites begin with the string 'CCA’.</a:t>
            </a:r>
          </a:p>
          <a:p>
            <a:pPr algn="l">
              <a:lnSpc>
                <a:spcPct val="150000"/>
              </a:lnSpc>
            </a:pPr>
            <a:r>
              <a:rPr lang="en-US" sz="1400" b="0" i="0" u="none" strike="noStrike" baseline="0" dirty="0">
                <a:solidFill>
                  <a:srgbClr val="0B49CB"/>
                </a:solidFill>
                <a:latin typeface="ArialMT"/>
              </a:rPr>
              <a:t>• </a:t>
            </a:r>
            <a:r>
              <a:rPr lang="en-US" sz="1400" b="0" i="0" u="none" strike="noStrike" baseline="0" dirty="0">
                <a:solidFill>
                  <a:srgbClr val="0B49CB"/>
                </a:solidFill>
                <a:latin typeface="Abadi" panose="020B0604020104020204" pitchFamily="34" charset="0"/>
              </a:rPr>
              <a:t>Display the total payload mass carried by boosters launched by NASA (CRS).</a:t>
            </a:r>
          </a:p>
          <a:p>
            <a:pPr algn="l">
              <a:lnSpc>
                <a:spcPct val="150000"/>
              </a:lnSpc>
            </a:pPr>
            <a:r>
              <a:rPr lang="en-US" sz="1400" b="0" i="0" u="none" strike="noStrike" baseline="0" dirty="0">
                <a:solidFill>
                  <a:srgbClr val="767171"/>
                </a:solidFill>
                <a:latin typeface="ArialMT"/>
              </a:rPr>
              <a:t>• </a:t>
            </a:r>
            <a:r>
              <a:rPr lang="en-US" sz="1400" b="0" i="0" u="none" strike="noStrike" baseline="0" dirty="0">
                <a:solidFill>
                  <a:srgbClr val="767171"/>
                </a:solidFill>
                <a:latin typeface="Abadi" panose="020B0604020104020204" pitchFamily="34" charset="0"/>
              </a:rPr>
              <a:t>List the date when the first successful landing outcome in ground pad was achieved.</a:t>
            </a:r>
          </a:p>
          <a:p>
            <a:pPr algn="l">
              <a:lnSpc>
                <a:spcPct val="150000"/>
              </a:lnSpc>
            </a:pPr>
            <a:r>
              <a:rPr lang="en-US" sz="1400" b="0" i="0" u="none" strike="noStrike" baseline="0" dirty="0">
                <a:solidFill>
                  <a:srgbClr val="0B49CB"/>
                </a:solidFill>
                <a:latin typeface="ArialMT"/>
              </a:rPr>
              <a:t>• </a:t>
            </a:r>
            <a:r>
              <a:rPr lang="en-US" sz="1400" b="0" i="0" u="none" strike="noStrike" baseline="0" dirty="0">
                <a:solidFill>
                  <a:srgbClr val="0B49CB"/>
                </a:solidFill>
                <a:latin typeface="Abadi" panose="020B0604020104020204" pitchFamily="34" charset="0"/>
              </a:rPr>
              <a:t>List the names of the boosters which have success in drone ship and have payload mass greater than 4000 but less than 6000.</a:t>
            </a:r>
          </a:p>
          <a:p>
            <a:pPr algn="l">
              <a:lnSpc>
                <a:spcPct val="150000"/>
              </a:lnSpc>
            </a:pPr>
            <a:r>
              <a:rPr lang="en-US" sz="1400" b="0" i="0" u="none" strike="noStrike" baseline="0" dirty="0">
                <a:solidFill>
                  <a:srgbClr val="767171"/>
                </a:solidFill>
                <a:latin typeface="ArialMT"/>
              </a:rPr>
              <a:t>• </a:t>
            </a:r>
            <a:r>
              <a:rPr lang="en-US" sz="1400" b="0" i="0" u="none" strike="noStrike" baseline="0" dirty="0">
                <a:solidFill>
                  <a:srgbClr val="767171"/>
                </a:solidFill>
                <a:latin typeface="Abadi" panose="020B0604020104020204" pitchFamily="34" charset="0"/>
              </a:rPr>
              <a:t>List the total number of successful and failure mission outcomes.</a:t>
            </a:r>
          </a:p>
          <a:p>
            <a:pPr algn="l">
              <a:lnSpc>
                <a:spcPct val="150000"/>
              </a:lnSpc>
            </a:pPr>
            <a:r>
              <a:rPr lang="en-US" sz="1400" b="0" i="0" u="none" strike="noStrike" baseline="0" dirty="0">
                <a:solidFill>
                  <a:srgbClr val="0B49CB"/>
                </a:solidFill>
                <a:latin typeface="ArialMT"/>
              </a:rPr>
              <a:t>• </a:t>
            </a:r>
            <a:r>
              <a:rPr lang="en-US" sz="1400" b="0" i="0" u="none" strike="noStrike" baseline="0" dirty="0">
                <a:solidFill>
                  <a:srgbClr val="0B49CB"/>
                </a:solidFill>
                <a:latin typeface="Abadi" panose="020B0604020104020204" pitchFamily="34" charset="0"/>
              </a:rPr>
              <a:t>List the names of the booster versions which have carried the maximum payload mass. Use a subquery.</a:t>
            </a:r>
          </a:p>
          <a:p>
            <a:pPr algn="l">
              <a:lnSpc>
                <a:spcPct val="150000"/>
              </a:lnSpc>
            </a:pPr>
            <a:r>
              <a:rPr lang="en-US" sz="1400" b="0" i="0" u="none" strike="noStrike" baseline="0" dirty="0">
                <a:solidFill>
                  <a:srgbClr val="767171"/>
                </a:solidFill>
                <a:latin typeface="ArialMT"/>
              </a:rPr>
              <a:t>• </a:t>
            </a:r>
            <a:r>
              <a:rPr lang="en-US" sz="1400" b="0" i="0" u="none" strike="noStrike" baseline="0" dirty="0">
                <a:solidFill>
                  <a:srgbClr val="767171"/>
                </a:solidFill>
                <a:latin typeface="Abadi" panose="020B0604020104020204" pitchFamily="34" charset="0"/>
              </a:rPr>
              <a:t>List the failed landing outcomes in drone ship, their booster versions, and launch site names for the in year 2015.</a:t>
            </a:r>
          </a:p>
          <a:p>
            <a:pPr algn="l">
              <a:lnSpc>
                <a:spcPct val="150000"/>
              </a:lnSpc>
            </a:pPr>
            <a:r>
              <a:rPr lang="en-US" sz="1400" b="0" i="0" u="none" strike="noStrike" baseline="0" dirty="0">
                <a:solidFill>
                  <a:srgbClr val="0B49CB"/>
                </a:solidFill>
                <a:latin typeface="ArialMT"/>
              </a:rPr>
              <a:t>• </a:t>
            </a:r>
            <a:r>
              <a:rPr lang="en-US" sz="1400" b="0" i="0" u="none" strike="noStrike" baseline="0" dirty="0">
                <a:solidFill>
                  <a:srgbClr val="0B49CB"/>
                </a:solidFill>
                <a:latin typeface="Abadi" panose="020B0604020104020204" pitchFamily="34" charset="0"/>
              </a:rPr>
              <a:t>Rank the count of landing outcomes (such as Failure (drone ship) or Success (ground pad)) between the date 2010-06- 04 and 2017-03-20, in descending order.</a:t>
            </a:r>
            <a:endParaRPr lang="en-US" sz="1400" dirty="0">
              <a:solidFill>
                <a:srgbClr val="0B49CB"/>
              </a:solidFill>
            </a:endParaRPr>
          </a:p>
        </p:txBody>
      </p:sp>
      <p:sp>
        <p:nvSpPr>
          <p:cNvPr id="8" name="TextBox 7">
            <a:extLst>
              <a:ext uri="{FF2B5EF4-FFF2-40B4-BE49-F238E27FC236}">
                <a16:creationId xmlns:a16="http://schemas.microsoft.com/office/drawing/2014/main" id="{F70D3B7F-CD4A-4D42-B29C-F8774EFD2364}"/>
              </a:ext>
            </a:extLst>
          </p:cNvPr>
          <p:cNvSpPr txBox="1"/>
          <p:nvPr/>
        </p:nvSpPr>
        <p:spPr>
          <a:xfrm>
            <a:off x="552451" y="2293133"/>
            <a:ext cx="3867150" cy="2585323"/>
          </a:xfrm>
          <a:prstGeom prst="rect">
            <a:avLst/>
          </a:prstGeom>
          <a:noFill/>
        </p:spPr>
        <p:txBody>
          <a:bodyPr wrap="square">
            <a:spAutoFit/>
          </a:bodyPr>
          <a:lstStyle/>
          <a:p>
            <a:pPr marL="285750" lvl="0" indent="-285750" algn="just">
              <a:lnSpc>
                <a:spcPct val="100000"/>
              </a:lnSpc>
              <a:buFont typeface="Arial" panose="020B0604020202020204" pitchFamily="34" charset="0"/>
              <a:buChar char="•"/>
            </a:pPr>
            <a:endParaRPr lang="en-US" sz="1800" dirty="0">
              <a:latin typeface="Abadi" panose="020B0604020104020204" pitchFamily="34" charset="0"/>
            </a:endParaRPr>
          </a:p>
          <a:p>
            <a:pPr marL="285750" indent="-285750">
              <a:buFont typeface="Arial" panose="020B0604020202020204" pitchFamily="34" charset="0"/>
              <a:buChar char="•"/>
            </a:pPr>
            <a:r>
              <a:rPr lang="en-US" dirty="0">
                <a:solidFill>
                  <a:prstClr val="black">
                    <a:hueOff val="0"/>
                    <a:satOff val="0"/>
                    <a:lumOff val="0"/>
                    <a:alphaOff val="0"/>
                  </a:prstClr>
                </a:solidFill>
                <a:latin typeface="Abadi" panose="020B0604020104020204" pitchFamily="34" charset="0"/>
              </a:rPr>
              <a:t>In this stage we used SQL quires as shown on the right to complete our EDA on our collected dataset</a:t>
            </a:r>
            <a:endParaRPr lang="en-US" sz="1800" kern="1200" dirty="0">
              <a:latin typeface="Abadi" panose="020B0604020104020204" pitchFamily="34" charset="0"/>
            </a:endParaRPr>
          </a:p>
          <a:p>
            <a:pPr lvl="0">
              <a:lnSpc>
                <a:spcPct val="100000"/>
              </a:lnSpc>
            </a:pPr>
            <a:endParaRPr lang="en-US" dirty="0">
              <a:latin typeface="Abadi" panose="020B0604020104020204" pitchFamily="34" charset="0"/>
            </a:endParaRPr>
          </a:p>
          <a:p>
            <a:pPr lvl="0">
              <a:lnSpc>
                <a:spcPct val="100000"/>
              </a:lnSpc>
            </a:pPr>
            <a:endParaRPr lang="en-US" dirty="0">
              <a:latin typeface="Abadi" panose="020B0604020104020204" pitchFamily="34" charset="0"/>
            </a:endParaRPr>
          </a:p>
          <a:p>
            <a:pPr marL="285750" indent="-285750">
              <a:buFont typeface="Arial" panose="020B0604020202020204" pitchFamily="34" charset="0"/>
              <a:buChar char="•"/>
            </a:pPr>
            <a:r>
              <a:rPr lang="en-US" sz="1800" kern="1200" dirty="0">
                <a:solidFill>
                  <a:prstClr val="black">
                    <a:hueOff val="0"/>
                    <a:satOff val="0"/>
                    <a:lumOff val="0"/>
                    <a:alphaOff val="0"/>
                  </a:prstClr>
                </a:solidFill>
                <a:latin typeface="Abadi" panose="020B0604020104020204" pitchFamily="34" charset="0"/>
                <a:ea typeface="+mn-ea"/>
                <a:cs typeface="+mn-cs"/>
              </a:rPr>
              <a:t>GitHub URL of the completed EDA with SQL notebook, </a:t>
            </a:r>
            <a:r>
              <a:rPr lang="en-US" sz="1800" kern="1200" dirty="0">
                <a:solidFill>
                  <a:srgbClr val="0B49CB"/>
                </a:solidFill>
                <a:latin typeface="Abadi" panose="020B0604020104020204" pitchFamily="34" charset="0"/>
                <a:hlinkClick r:id="rId3">
                  <a:extLst>
                    <a:ext uri="{A12FA001-AC4F-418D-AE19-62706E023703}">
                      <ahyp:hlinkClr xmlns:ahyp="http://schemas.microsoft.com/office/drawing/2018/hyperlinkcolor" val="tx"/>
                    </a:ext>
                  </a:extLst>
                </a:hlinkClick>
              </a:rPr>
              <a:t>Click Here</a:t>
            </a:r>
            <a:endParaRPr lang="en-US" sz="1800" kern="1200" dirty="0">
              <a:solidFill>
                <a:srgbClr val="0B49CB"/>
              </a:solidFill>
              <a:latin typeface="Abadi" panose="020B0604020104020204" pitchFamily="34" charset="0"/>
            </a:endParaRPr>
          </a:p>
          <a:p>
            <a:pPr lvl="0">
              <a:lnSpc>
                <a:spcPct val="100000"/>
              </a:lnSpc>
            </a:pPr>
            <a:endParaRPr lang="en-US" dirty="0">
              <a:latin typeface="Abadi" panose="020B0604020104020204" pitchFamily="34" charset="0"/>
            </a:endParaRPr>
          </a:p>
        </p:txBody>
      </p:sp>
      <p:pic>
        <p:nvPicPr>
          <p:cNvPr id="9" name="Picture 8" descr="Icon&#10;&#10;Description automatically generated">
            <a:extLst>
              <a:ext uri="{FF2B5EF4-FFF2-40B4-BE49-F238E27FC236}">
                <a16:creationId xmlns:a16="http://schemas.microsoft.com/office/drawing/2014/main" id="{BF352620-C4E2-43F8-9E8C-5489EC972213}"/>
              </a:ext>
            </a:extLst>
          </p:cNvPr>
          <p:cNvPicPr>
            <a:picLocks noChangeAspect="1"/>
          </p:cNvPicPr>
          <p:nvPr/>
        </p:nvPicPr>
        <p:blipFill>
          <a:blip r:embed="rId4"/>
          <a:stretch>
            <a:fillRect/>
          </a:stretch>
        </p:blipFill>
        <p:spPr>
          <a:xfrm>
            <a:off x="847726" y="405300"/>
            <a:ext cx="590550" cy="590550"/>
          </a:xfrm>
          <a:prstGeom prst="rect">
            <a:avLst/>
          </a:prstGeom>
        </p:spPr>
      </p:pic>
      <p:sp>
        <p:nvSpPr>
          <p:cNvPr id="11" name="TextBox 10">
            <a:extLst>
              <a:ext uri="{FF2B5EF4-FFF2-40B4-BE49-F238E27FC236}">
                <a16:creationId xmlns:a16="http://schemas.microsoft.com/office/drawing/2014/main" id="{2342B64D-6B7C-4B8F-8F98-B6F0C6ED2390}"/>
              </a:ext>
            </a:extLst>
          </p:cNvPr>
          <p:cNvSpPr txBox="1"/>
          <p:nvPr/>
        </p:nvSpPr>
        <p:spPr>
          <a:xfrm>
            <a:off x="7038372" y="1474544"/>
            <a:ext cx="6096000" cy="369332"/>
          </a:xfrm>
          <a:prstGeom prst="rect">
            <a:avLst/>
          </a:prstGeom>
          <a:noFill/>
        </p:spPr>
        <p:txBody>
          <a:bodyPr wrap="square">
            <a:spAutoFit/>
          </a:bodyPr>
          <a:lstStyle/>
          <a:p>
            <a:r>
              <a:rPr lang="en-US" dirty="0">
                <a:solidFill>
                  <a:prstClr val="black">
                    <a:hueOff val="0"/>
                    <a:satOff val="0"/>
                    <a:lumOff val="0"/>
                    <a:alphaOff val="0"/>
                  </a:prstClr>
                </a:solidFill>
                <a:latin typeface="Abadi" panose="020B0604020104020204" pitchFamily="34" charset="0"/>
              </a:rPr>
              <a:t>SQL Quires </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676400" y="6053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TextBox 6">
            <a:extLst>
              <a:ext uri="{FF2B5EF4-FFF2-40B4-BE49-F238E27FC236}">
                <a16:creationId xmlns:a16="http://schemas.microsoft.com/office/drawing/2014/main" id="{13F13D83-701A-4E79-8D28-C58091A94CE2}"/>
              </a:ext>
            </a:extLst>
          </p:cNvPr>
          <p:cNvSpPr txBox="1"/>
          <p:nvPr/>
        </p:nvSpPr>
        <p:spPr>
          <a:xfrm>
            <a:off x="846211" y="1713076"/>
            <a:ext cx="4013053" cy="2862322"/>
          </a:xfrm>
          <a:prstGeom prst="rect">
            <a:avLst/>
          </a:prstGeom>
          <a:noFill/>
        </p:spPr>
        <p:txBody>
          <a:bodyPr wrap="square">
            <a:spAutoFit/>
          </a:bodyPr>
          <a:lstStyle/>
          <a:p>
            <a:pPr marL="285750" lvl="0" indent="-285750" algn="just">
              <a:lnSpc>
                <a:spcPct val="100000"/>
              </a:lnSpc>
              <a:buFont typeface="Arial" panose="020B0604020202020204" pitchFamily="34" charset="0"/>
              <a:buChar char="•"/>
            </a:pPr>
            <a:endParaRPr lang="en-US" sz="1800" dirty="0">
              <a:latin typeface="Abadi" panose="020B0604020104020204" pitchFamily="34" charset="0"/>
            </a:endParaRPr>
          </a:p>
          <a:p>
            <a:pPr marL="285750" indent="-285750">
              <a:buFont typeface="Arial" panose="020B0604020202020204" pitchFamily="34" charset="0"/>
              <a:buChar char="•"/>
            </a:pPr>
            <a:r>
              <a:rPr lang="en-US" dirty="0">
                <a:solidFill>
                  <a:prstClr val="black">
                    <a:hueOff val="0"/>
                    <a:satOff val="0"/>
                    <a:lumOff val="0"/>
                    <a:alphaOff val="0"/>
                  </a:prstClr>
                </a:solidFill>
                <a:latin typeface="Abadi" panose="020B0604020104020204" pitchFamily="34" charset="0"/>
              </a:rPr>
              <a:t>In this stage we used folium library to represent our work as geospatial data by drawing markers circles and lines on an interactive map.</a:t>
            </a:r>
            <a:endParaRPr lang="en-US" dirty="0">
              <a:latin typeface="Abadi" panose="020B0604020104020204" pitchFamily="34" charset="0"/>
            </a:endParaRPr>
          </a:p>
          <a:p>
            <a:pPr lvl="0">
              <a:lnSpc>
                <a:spcPct val="100000"/>
              </a:lnSpc>
            </a:pPr>
            <a:endParaRPr lang="en-US" dirty="0">
              <a:latin typeface="Abadi" panose="020B0604020104020204" pitchFamily="34" charset="0"/>
            </a:endParaRPr>
          </a:p>
          <a:p>
            <a:pPr marL="285750" indent="-285750">
              <a:buFont typeface="Arial" panose="020B0604020202020204" pitchFamily="34" charset="0"/>
              <a:buChar char="•"/>
            </a:pPr>
            <a:r>
              <a:rPr lang="en-US" sz="1800" kern="1200" dirty="0">
                <a:solidFill>
                  <a:prstClr val="black">
                    <a:hueOff val="0"/>
                    <a:satOff val="0"/>
                    <a:lumOff val="0"/>
                    <a:alphaOff val="0"/>
                  </a:prstClr>
                </a:solidFill>
                <a:latin typeface="Abadi" panose="020B0604020104020204" pitchFamily="34" charset="0"/>
                <a:ea typeface="+mn-ea"/>
                <a:cs typeface="+mn-cs"/>
              </a:rPr>
              <a:t>GitHub URL of the completed </a:t>
            </a:r>
            <a:r>
              <a:rPr lang="en-US" sz="1800" dirty="0">
                <a:solidFill>
                  <a:schemeClr val="accent3">
                    <a:lumMod val="25000"/>
                  </a:schemeClr>
                </a:solidFill>
                <a:latin typeface="Abadi" panose="020B0604020104020204" pitchFamily="34" charset="0"/>
              </a:rPr>
              <a:t>interactive map with Folium map </a:t>
            </a:r>
            <a:r>
              <a:rPr lang="en-US" sz="1800" kern="1200" dirty="0">
                <a:solidFill>
                  <a:prstClr val="black">
                    <a:hueOff val="0"/>
                    <a:satOff val="0"/>
                    <a:lumOff val="0"/>
                    <a:alphaOff val="0"/>
                  </a:prstClr>
                </a:solidFill>
                <a:latin typeface="Abadi" panose="020B0604020104020204" pitchFamily="34" charset="0"/>
                <a:ea typeface="+mn-ea"/>
                <a:cs typeface="+mn-cs"/>
              </a:rPr>
              <a:t>notebook, </a:t>
            </a:r>
            <a:r>
              <a:rPr lang="en-US" sz="1800" kern="1200" dirty="0">
                <a:solidFill>
                  <a:srgbClr val="0B49CB"/>
                </a:solidFill>
                <a:latin typeface="Abadi" panose="020B0604020104020204" pitchFamily="34" charset="0"/>
                <a:hlinkClick r:id="rId3">
                  <a:extLst>
                    <a:ext uri="{A12FA001-AC4F-418D-AE19-62706E023703}">
                      <ahyp:hlinkClr xmlns:ahyp="http://schemas.microsoft.com/office/drawing/2018/hyperlinkcolor" val="tx"/>
                    </a:ext>
                  </a:extLst>
                </a:hlinkClick>
              </a:rPr>
              <a:t>Click Here</a:t>
            </a:r>
            <a:endParaRPr lang="en-US" sz="1800" kern="1200" dirty="0">
              <a:solidFill>
                <a:srgbClr val="0B49CB"/>
              </a:solidFill>
              <a:latin typeface="Abadi" panose="020B0604020104020204" pitchFamily="34" charset="0"/>
            </a:endParaRPr>
          </a:p>
          <a:p>
            <a:pPr lvl="0">
              <a:lnSpc>
                <a:spcPct val="100000"/>
              </a:lnSpc>
            </a:pPr>
            <a:endParaRPr lang="en-US" dirty="0">
              <a:latin typeface="Abadi" panose="020B0604020104020204" pitchFamily="34" charset="0"/>
            </a:endParaRPr>
          </a:p>
        </p:txBody>
      </p:sp>
      <p:graphicFrame>
        <p:nvGraphicFramePr>
          <p:cNvPr id="2" name="Table 1">
            <a:extLst>
              <a:ext uri="{FF2B5EF4-FFF2-40B4-BE49-F238E27FC236}">
                <a16:creationId xmlns:a16="http://schemas.microsoft.com/office/drawing/2014/main" id="{20E1F75C-BE7D-4E2D-80E6-78FA8A152FA6}"/>
              </a:ext>
            </a:extLst>
          </p:cNvPr>
          <p:cNvGraphicFramePr>
            <a:graphicFrameLocks noGrp="1"/>
          </p:cNvGraphicFramePr>
          <p:nvPr>
            <p:extLst>
              <p:ext uri="{D42A27DB-BD31-4B8C-83A1-F6EECF244321}">
                <p14:modId xmlns:p14="http://schemas.microsoft.com/office/powerpoint/2010/main" val="672589569"/>
              </p:ext>
            </p:extLst>
          </p:nvPr>
        </p:nvGraphicFramePr>
        <p:xfrm>
          <a:off x="6793706" y="2512018"/>
          <a:ext cx="3409950" cy="1371600"/>
        </p:xfrm>
        <a:graphic>
          <a:graphicData uri="http://schemas.openxmlformats.org/drawingml/2006/table">
            <a:tbl>
              <a:tblPr/>
              <a:tblGrid>
                <a:gridCol w="1228726">
                  <a:extLst>
                    <a:ext uri="{9D8B030D-6E8A-4147-A177-3AD203B41FA5}">
                      <a16:colId xmlns:a16="http://schemas.microsoft.com/office/drawing/2014/main" val="545131628"/>
                    </a:ext>
                  </a:extLst>
                </a:gridCol>
                <a:gridCol w="1044574">
                  <a:extLst>
                    <a:ext uri="{9D8B030D-6E8A-4147-A177-3AD203B41FA5}">
                      <a16:colId xmlns:a16="http://schemas.microsoft.com/office/drawing/2014/main" val="3716074219"/>
                    </a:ext>
                  </a:extLst>
                </a:gridCol>
                <a:gridCol w="1136650">
                  <a:extLst>
                    <a:ext uri="{9D8B030D-6E8A-4147-A177-3AD203B41FA5}">
                      <a16:colId xmlns:a16="http://schemas.microsoft.com/office/drawing/2014/main" val="1960527341"/>
                    </a:ext>
                  </a:extLst>
                </a:gridCol>
              </a:tblGrid>
              <a:tr h="0">
                <a:tc>
                  <a:txBody>
                    <a:bodyPr/>
                    <a:lstStyle/>
                    <a:p>
                      <a:r>
                        <a:rPr lang="en-US" sz="1200" kern="1200" dirty="0">
                          <a:solidFill>
                            <a:schemeClr val="bg1"/>
                          </a:solidFill>
                          <a:latin typeface="Abadi" panose="020B0604020104020204" pitchFamily="34" charset="0"/>
                          <a:ea typeface="+mn-ea"/>
                          <a:cs typeface="+mn-cs"/>
                        </a:rPr>
                        <a:t>Launch Site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tc>
                  <a:txBody>
                    <a:bodyPr/>
                    <a:lstStyle/>
                    <a:p>
                      <a:r>
                        <a:rPr lang="en-US" sz="1200" kern="1200" dirty="0">
                          <a:solidFill>
                            <a:schemeClr val="bg1"/>
                          </a:solidFill>
                          <a:latin typeface="Abadi" panose="020B0604020104020204" pitchFamily="34" charset="0"/>
                          <a:ea typeface="+mn-ea"/>
                          <a:cs typeface="+mn-cs"/>
                        </a:rPr>
                        <a:t>Lat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tc>
                  <a:txBody>
                    <a:bodyPr/>
                    <a:lstStyle/>
                    <a:p>
                      <a:r>
                        <a:rPr lang="en-US" sz="1200" kern="1200" dirty="0">
                          <a:solidFill>
                            <a:schemeClr val="bg1"/>
                          </a:solidFill>
                          <a:latin typeface="Abadi" panose="020B0604020104020204" pitchFamily="34" charset="0"/>
                          <a:ea typeface="+mn-ea"/>
                          <a:cs typeface="+mn-cs"/>
                        </a:rPr>
                        <a:t>Long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extLst>
                  <a:ext uri="{0D108BD9-81ED-4DB2-BD59-A6C34878D82A}">
                    <a16:rowId xmlns:a16="http://schemas.microsoft.com/office/drawing/2014/main" val="2023386255"/>
                  </a:ext>
                </a:extLst>
              </a:tr>
              <a:tr h="0">
                <a:tc>
                  <a:txBody>
                    <a:bodyPr/>
                    <a:lstStyle/>
                    <a:p>
                      <a:r>
                        <a:rPr lang="en-US" sz="1200" kern="1200" dirty="0">
                          <a:solidFill>
                            <a:schemeClr val="bg1"/>
                          </a:solidFill>
                          <a:latin typeface="Abadi" panose="020B0604020104020204" pitchFamily="34" charset="0"/>
                          <a:ea typeface="+mn-ea"/>
                          <a:cs typeface="+mn-cs"/>
                        </a:rPr>
                        <a:t>CCAFS LC-40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tc>
                  <a:txBody>
                    <a:bodyPr/>
                    <a:lstStyle/>
                    <a:p>
                      <a:r>
                        <a:rPr lang="en-US" sz="1200" kern="1200" dirty="0">
                          <a:solidFill>
                            <a:schemeClr val="bg1"/>
                          </a:solidFill>
                          <a:latin typeface="Abadi" panose="020B0604020104020204" pitchFamily="34" charset="0"/>
                          <a:ea typeface="+mn-ea"/>
                          <a:cs typeface="+mn-cs"/>
                        </a:rPr>
                        <a:t>28.562302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tc>
                  <a:txBody>
                    <a:bodyPr/>
                    <a:lstStyle/>
                    <a:p>
                      <a:r>
                        <a:rPr lang="en-US" sz="1200" kern="1200" dirty="0">
                          <a:solidFill>
                            <a:schemeClr val="bg1"/>
                          </a:solidFill>
                          <a:latin typeface="Abadi" panose="020B0604020104020204" pitchFamily="34" charset="0"/>
                          <a:ea typeface="+mn-ea"/>
                          <a:cs typeface="+mn-cs"/>
                        </a:rPr>
                        <a:t>-80.577356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extLst>
                  <a:ext uri="{0D108BD9-81ED-4DB2-BD59-A6C34878D82A}">
                    <a16:rowId xmlns:a16="http://schemas.microsoft.com/office/drawing/2014/main" val="3321593316"/>
                  </a:ext>
                </a:extLst>
              </a:tr>
              <a:tr h="0">
                <a:tc>
                  <a:txBody>
                    <a:bodyPr/>
                    <a:lstStyle/>
                    <a:p>
                      <a:r>
                        <a:rPr lang="en-US" sz="1200" kern="1200" dirty="0">
                          <a:solidFill>
                            <a:schemeClr val="bg1"/>
                          </a:solidFill>
                          <a:latin typeface="Abadi" panose="020B0604020104020204" pitchFamily="34" charset="0"/>
                          <a:ea typeface="+mn-ea"/>
                          <a:cs typeface="+mn-cs"/>
                        </a:rPr>
                        <a:t>CCAFS SLC-40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tc>
                  <a:txBody>
                    <a:bodyPr/>
                    <a:lstStyle/>
                    <a:p>
                      <a:pPr rtl="0"/>
                      <a:r>
                        <a:rPr lang="en-US" sz="1200" kern="1200" dirty="0">
                          <a:solidFill>
                            <a:schemeClr val="bg1"/>
                          </a:solidFill>
                          <a:latin typeface="Abadi" panose="020B0604020104020204" pitchFamily="34" charset="0"/>
                          <a:ea typeface="+mn-ea"/>
                          <a:cs typeface="+mn-cs"/>
                        </a:rPr>
                        <a:t>28.563197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tc>
                  <a:txBody>
                    <a:bodyPr/>
                    <a:lstStyle/>
                    <a:p>
                      <a:r>
                        <a:rPr lang="en-US" sz="1200" kern="1200" dirty="0">
                          <a:solidFill>
                            <a:schemeClr val="bg1"/>
                          </a:solidFill>
                          <a:latin typeface="Abadi" panose="020B0604020104020204" pitchFamily="34" charset="0"/>
                          <a:ea typeface="+mn-ea"/>
                          <a:cs typeface="+mn-cs"/>
                        </a:rPr>
                        <a:t>-80.576820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extLst>
                  <a:ext uri="{0D108BD9-81ED-4DB2-BD59-A6C34878D82A}">
                    <a16:rowId xmlns:a16="http://schemas.microsoft.com/office/drawing/2014/main" val="2563027467"/>
                  </a:ext>
                </a:extLst>
              </a:tr>
              <a:tr h="0">
                <a:tc>
                  <a:txBody>
                    <a:bodyPr/>
                    <a:lstStyle/>
                    <a:p>
                      <a:r>
                        <a:rPr lang="en-US" sz="1200" kern="1200" dirty="0">
                          <a:solidFill>
                            <a:schemeClr val="bg1"/>
                          </a:solidFill>
                          <a:latin typeface="Abadi" panose="020B0604020104020204" pitchFamily="34" charset="0"/>
                          <a:ea typeface="+mn-ea"/>
                          <a:cs typeface="+mn-cs"/>
                        </a:rPr>
                        <a:t>KSC LC-39A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tc>
                  <a:txBody>
                    <a:bodyPr/>
                    <a:lstStyle/>
                    <a:p>
                      <a:r>
                        <a:rPr lang="en-US" sz="1200" kern="1200" dirty="0">
                          <a:solidFill>
                            <a:schemeClr val="bg1"/>
                          </a:solidFill>
                          <a:latin typeface="Abadi" panose="020B0604020104020204" pitchFamily="34" charset="0"/>
                          <a:ea typeface="+mn-ea"/>
                          <a:cs typeface="+mn-cs"/>
                        </a:rPr>
                        <a:t>28.573255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tc>
                  <a:txBody>
                    <a:bodyPr/>
                    <a:lstStyle/>
                    <a:p>
                      <a:r>
                        <a:rPr lang="en-US" sz="1200" kern="1200" dirty="0">
                          <a:solidFill>
                            <a:schemeClr val="bg1"/>
                          </a:solidFill>
                          <a:latin typeface="Abadi" panose="020B0604020104020204" pitchFamily="34" charset="0"/>
                          <a:ea typeface="+mn-ea"/>
                          <a:cs typeface="+mn-cs"/>
                        </a:rPr>
                        <a:t>-80.646895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extLst>
                  <a:ext uri="{0D108BD9-81ED-4DB2-BD59-A6C34878D82A}">
                    <a16:rowId xmlns:a16="http://schemas.microsoft.com/office/drawing/2014/main" val="4239648153"/>
                  </a:ext>
                </a:extLst>
              </a:tr>
              <a:tr h="0">
                <a:tc>
                  <a:txBody>
                    <a:bodyPr/>
                    <a:lstStyle/>
                    <a:p>
                      <a:r>
                        <a:rPr lang="en-US" sz="1200" kern="1200" dirty="0">
                          <a:solidFill>
                            <a:schemeClr val="bg1"/>
                          </a:solidFill>
                          <a:latin typeface="Abadi" panose="020B0604020104020204" pitchFamily="34" charset="0"/>
                          <a:ea typeface="+mn-ea"/>
                          <a:cs typeface="+mn-cs"/>
                        </a:rPr>
                        <a:t>VAFB SLC-4E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tc>
                  <a:txBody>
                    <a:bodyPr/>
                    <a:lstStyle/>
                    <a:p>
                      <a:r>
                        <a:rPr lang="en-US" sz="1200" kern="1200">
                          <a:solidFill>
                            <a:schemeClr val="bg1"/>
                          </a:solidFill>
                          <a:latin typeface="Abadi" panose="020B0604020104020204" pitchFamily="34" charset="0"/>
                          <a:ea typeface="+mn-ea"/>
                          <a:cs typeface="+mn-cs"/>
                        </a:rPr>
                        <a:t>34.632834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tc>
                  <a:txBody>
                    <a:bodyPr/>
                    <a:lstStyle/>
                    <a:p>
                      <a:r>
                        <a:rPr lang="en-US" sz="1200" kern="1200" dirty="0">
                          <a:solidFill>
                            <a:schemeClr val="bg1"/>
                          </a:solidFill>
                          <a:latin typeface="Abadi" panose="020B0604020104020204" pitchFamily="34" charset="0"/>
                          <a:ea typeface="+mn-ea"/>
                          <a:cs typeface="+mn-cs"/>
                        </a:rPr>
                        <a:t>-120.610746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49CB"/>
                    </a:solidFill>
                  </a:tcPr>
                </a:tc>
                <a:extLst>
                  <a:ext uri="{0D108BD9-81ED-4DB2-BD59-A6C34878D82A}">
                    <a16:rowId xmlns:a16="http://schemas.microsoft.com/office/drawing/2014/main" val="3691644155"/>
                  </a:ext>
                </a:extLst>
              </a:tr>
            </a:tbl>
          </a:graphicData>
        </a:graphic>
      </p:graphicFrame>
      <p:sp>
        <p:nvSpPr>
          <p:cNvPr id="8" name="TextBox 7">
            <a:extLst>
              <a:ext uri="{FF2B5EF4-FFF2-40B4-BE49-F238E27FC236}">
                <a16:creationId xmlns:a16="http://schemas.microsoft.com/office/drawing/2014/main" id="{003E4ADB-0F9F-46F3-8412-986257F24000}"/>
              </a:ext>
            </a:extLst>
          </p:cNvPr>
          <p:cNvSpPr txBox="1"/>
          <p:nvPr/>
        </p:nvSpPr>
        <p:spPr>
          <a:xfrm>
            <a:off x="5424486" y="1835252"/>
            <a:ext cx="6033485" cy="523220"/>
          </a:xfrm>
          <a:prstGeom prst="rect">
            <a:avLst/>
          </a:prstGeom>
          <a:noFill/>
        </p:spPr>
        <p:txBody>
          <a:bodyPr wrap="square">
            <a:spAutoFit/>
          </a:bodyPr>
          <a:lstStyle/>
          <a:p>
            <a:pPr marL="285750" lvl="0" indent="-285750" algn="just">
              <a:lnSpc>
                <a:spcPct val="100000"/>
              </a:lnSpc>
              <a:buFont typeface="Arial" panose="020B0604020202020204" pitchFamily="34" charset="0"/>
              <a:buChar char="•"/>
            </a:pPr>
            <a:r>
              <a:rPr lang="en-US" sz="1400" dirty="0">
                <a:solidFill>
                  <a:srgbClr val="0B49CB"/>
                </a:solidFill>
                <a:latin typeface="Abadi" panose="020B0604020104020204" pitchFamily="34" charset="0"/>
              </a:rPr>
              <a:t>We started our interactive map by drawing 4 circles on 4 different sites belongs to Falcon 9 rockets lunches have the following information:   </a:t>
            </a:r>
          </a:p>
        </p:txBody>
      </p:sp>
      <p:sp>
        <p:nvSpPr>
          <p:cNvPr id="11" name="TextBox 10">
            <a:extLst>
              <a:ext uri="{FF2B5EF4-FFF2-40B4-BE49-F238E27FC236}">
                <a16:creationId xmlns:a16="http://schemas.microsoft.com/office/drawing/2014/main" id="{32B67BB9-0698-4BD1-B182-01E5A420A693}"/>
              </a:ext>
            </a:extLst>
          </p:cNvPr>
          <p:cNvSpPr txBox="1"/>
          <p:nvPr/>
        </p:nvSpPr>
        <p:spPr>
          <a:xfrm>
            <a:off x="5476875" y="4191752"/>
            <a:ext cx="6043612" cy="523220"/>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0B49CB"/>
                </a:solidFill>
                <a:latin typeface="Abadi" panose="020B0604020104020204" pitchFamily="34" charset="0"/>
              </a:rPr>
              <a:t>We put markers to on the same sites to represent the successful/failed first stage of rockets return using marker objects :   </a:t>
            </a:r>
          </a:p>
        </p:txBody>
      </p:sp>
      <p:sp>
        <p:nvSpPr>
          <p:cNvPr id="13" name="TextBox 12">
            <a:extLst>
              <a:ext uri="{FF2B5EF4-FFF2-40B4-BE49-F238E27FC236}">
                <a16:creationId xmlns:a16="http://schemas.microsoft.com/office/drawing/2014/main" id="{E732A2FF-EFC0-4725-9C9A-3BA96D24B55C}"/>
              </a:ext>
            </a:extLst>
          </p:cNvPr>
          <p:cNvSpPr txBox="1"/>
          <p:nvPr/>
        </p:nvSpPr>
        <p:spPr>
          <a:xfrm>
            <a:off x="5424487" y="5134101"/>
            <a:ext cx="6043613" cy="738664"/>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0B49CB"/>
                </a:solidFill>
                <a:latin typeface="Abadi" panose="020B0604020104020204" pitchFamily="34" charset="0"/>
              </a:rPr>
              <a:t>Finally, we calculated the distances between the launch site (CCAFS LC-40) to its proximities 1-the closest city, 2-coastline, and 3-highway. Then we drew polylines to represent these distances using </a:t>
            </a:r>
            <a:r>
              <a:rPr lang="en-US" sz="1400" dirty="0" err="1">
                <a:solidFill>
                  <a:srgbClr val="0B49CB"/>
                </a:solidFill>
                <a:latin typeface="Abadi" panose="020B0604020104020204" pitchFamily="34" charset="0"/>
              </a:rPr>
              <a:t>PolyLine</a:t>
            </a:r>
            <a:r>
              <a:rPr lang="en-US" sz="1400" dirty="0">
                <a:solidFill>
                  <a:srgbClr val="0B49CB"/>
                </a:solidFill>
                <a:latin typeface="Abadi" panose="020B0604020104020204" pitchFamily="34" charset="0"/>
              </a:rPr>
              <a:t> object.</a:t>
            </a:r>
          </a:p>
        </p:txBody>
      </p:sp>
      <p:sp>
        <p:nvSpPr>
          <p:cNvPr id="15" name="TextBox 14">
            <a:extLst>
              <a:ext uri="{FF2B5EF4-FFF2-40B4-BE49-F238E27FC236}">
                <a16:creationId xmlns:a16="http://schemas.microsoft.com/office/drawing/2014/main" id="{4AADD319-B77C-4377-868A-73DF37E20A52}"/>
              </a:ext>
            </a:extLst>
          </p:cNvPr>
          <p:cNvSpPr txBox="1"/>
          <p:nvPr/>
        </p:nvSpPr>
        <p:spPr>
          <a:xfrm>
            <a:off x="6447822" y="1388837"/>
            <a:ext cx="4533900" cy="369332"/>
          </a:xfrm>
          <a:prstGeom prst="rect">
            <a:avLst/>
          </a:prstGeom>
          <a:noFill/>
        </p:spPr>
        <p:txBody>
          <a:bodyPr wrap="square">
            <a:spAutoFit/>
          </a:bodyPr>
          <a:lstStyle/>
          <a:p>
            <a:r>
              <a:rPr lang="en-US" dirty="0">
                <a:latin typeface="Abadi"/>
              </a:rPr>
              <a:t>Building an Interactive Map with Folium</a:t>
            </a:r>
            <a:endParaRPr lang="en-US" dirty="0"/>
          </a:p>
        </p:txBody>
      </p:sp>
      <p:pic>
        <p:nvPicPr>
          <p:cNvPr id="18" name="Picture 17" descr="Icon&#10;&#10;Description automatically generated">
            <a:extLst>
              <a:ext uri="{FF2B5EF4-FFF2-40B4-BE49-F238E27FC236}">
                <a16:creationId xmlns:a16="http://schemas.microsoft.com/office/drawing/2014/main" id="{0E4A6B83-4CFC-4382-8189-D838B59BC530}"/>
              </a:ext>
            </a:extLst>
          </p:cNvPr>
          <p:cNvPicPr>
            <a:picLocks noChangeAspect="1"/>
          </p:cNvPicPr>
          <p:nvPr/>
        </p:nvPicPr>
        <p:blipFill>
          <a:blip r:embed="rId4"/>
          <a:stretch>
            <a:fillRect/>
          </a:stretch>
        </p:blipFill>
        <p:spPr>
          <a:xfrm>
            <a:off x="914400" y="485811"/>
            <a:ext cx="668563" cy="66856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676400" y="63833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descr="Icon&#10;&#10;Description automatically generated">
            <a:extLst>
              <a:ext uri="{FF2B5EF4-FFF2-40B4-BE49-F238E27FC236}">
                <a16:creationId xmlns:a16="http://schemas.microsoft.com/office/drawing/2014/main" id="{CCAE9914-3288-409C-857D-A9842481C24F}"/>
              </a:ext>
            </a:extLst>
          </p:cNvPr>
          <p:cNvPicPr>
            <a:picLocks noChangeAspect="1"/>
          </p:cNvPicPr>
          <p:nvPr/>
        </p:nvPicPr>
        <p:blipFill>
          <a:blip r:embed="rId3"/>
          <a:stretch>
            <a:fillRect/>
          </a:stretch>
        </p:blipFill>
        <p:spPr>
          <a:xfrm>
            <a:off x="922412" y="572315"/>
            <a:ext cx="615068" cy="615068"/>
          </a:xfrm>
          <a:prstGeom prst="rect">
            <a:avLst/>
          </a:prstGeom>
        </p:spPr>
      </p:pic>
      <p:sp>
        <p:nvSpPr>
          <p:cNvPr id="7" name="TextBox 6">
            <a:extLst>
              <a:ext uri="{FF2B5EF4-FFF2-40B4-BE49-F238E27FC236}">
                <a16:creationId xmlns:a16="http://schemas.microsoft.com/office/drawing/2014/main" id="{68A13077-28EC-438E-A41D-04326EBF863F}"/>
              </a:ext>
            </a:extLst>
          </p:cNvPr>
          <p:cNvSpPr txBox="1"/>
          <p:nvPr/>
        </p:nvSpPr>
        <p:spPr>
          <a:xfrm>
            <a:off x="922412" y="2302543"/>
            <a:ext cx="6173406" cy="3231654"/>
          </a:xfrm>
          <a:prstGeom prst="rect">
            <a:avLst/>
          </a:prstGeom>
          <a:noFill/>
        </p:spPr>
        <p:txBody>
          <a:bodyPr wrap="square">
            <a:spAutoFit/>
          </a:bodyPr>
          <a:lstStyle/>
          <a:p>
            <a:r>
              <a:rPr lang="en-US" sz="1600" dirty="0">
                <a:latin typeface="Abadi" panose="020B0604020104020204" pitchFamily="34" charset="0"/>
              </a:rPr>
              <a:t>1- We added a dropdown list to enable Launch Site selection including the following options: </a:t>
            </a:r>
          </a:p>
          <a:p>
            <a:endParaRPr lang="en-US" sz="1600" dirty="0">
              <a:latin typeface="Abadi" panose="020B0604020104020204" pitchFamily="34" charset="0"/>
            </a:endParaRPr>
          </a:p>
          <a:p>
            <a:r>
              <a:rPr lang="en-US" sz="1400" dirty="0">
                <a:solidFill>
                  <a:srgbClr val="0B49CB"/>
                </a:solidFill>
                <a:latin typeface="Abadi" panose="020B0604020104020204" pitchFamily="34" charset="0"/>
              </a:rPr>
              <a:t>All Sites</a:t>
            </a:r>
            <a:r>
              <a:rPr lang="en-US" sz="1400" dirty="0">
                <a:latin typeface="Abadi" panose="020B0604020104020204" pitchFamily="34" charset="0"/>
              </a:rPr>
              <a:t>,  CCAFS LC-40,  </a:t>
            </a:r>
            <a:r>
              <a:rPr lang="en-US" sz="1400" dirty="0">
                <a:solidFill>
                  <a:srgbClr val="0B49CB"/>
                </a:solidFill>
                <a:latin typeface="Abadi" panose="020B0604020104020204" pitchFamily="34" charset="0"/>
              </a:rPr>
              <a:t>CCAFS SLC-40</a:t>
            </a:r>
            <a:r>
              <a:rPr lang="en-US" sz="1400" dirty="0">
                <a:latin typeface="Abadi" panose="020B0604020104020204" pitchFamily="34" charset="0"/>
              </a:rPr>
              <a:t>,  VAFB SLC-4E,   </a:t>
            </a:r>
            <a:r>
              <a:rPr lang="en-US" sz="1400" dirty="0">
                <a:solidFill>
                  <a:srgbClr val="0B49CB"/>
                </a:solidFill>
                <a:latin typeface="Abadi" panose="020B0604020104020204" pitchFamily="34" charset="0"/>
              </a:rPr>
              <a:t>KSC LC-39A</a:t>
            </a:r>
          </a:p>
          <a:p>
            <a:endParaRPr lang="en-US" sz="1400" dirty="0">
              <a:solidFill>
                <a:srgbClr val="0B49CB"/>
              </a:solidFill>
              <a:latin typeface="Abadi" panose="020B0604020104020204" pitchFamily="34" charset="0"/>
            </a:endParaRPr>
          </a:p>
          <a:p>
            <a:r>
              <a:rPr lang="en-US" sz="1600" dirty="0">
                <a:latin typeface="Abadi" panose="020B0604020104020204" pitchFamily="34" charset="0"/>
              </a:rPr>
              <a:t>2- we added a pie chart to show the total successful launches count for all sites</a:t>
            </a:r>
          </a:p>
          <a:p>
            <a:endParaRPr lang="en-US" sz="1600" dirty="0">
              <a:latin typeface="Abadi" panose="020B0604020104020204" pitchFamily="34" charset="0"/>
            </a:endParaRPr>
          </a:p>
          <a:p>
            <a:r>
              <a:rPr lang="en-US" sz="1600" dirty="0">
                <a:latin typeface="Abadi" panose="020B0604020104020204" pitchFamily="34" charset="0"/>
              </a:rPr>
              <a:t>3- we added a slider to select payload which ranges from </a:t>
            </a:r>
            <a:r>
              <a:rPr lang="en-US" sz="1600" dirty="0">
                <a:solidFill>
                  <a:srgbClr val="0B49CB"/>
                </a:solidFill>
                <a:latin typeface="Abadi" panose="020B0604020104020204" pitchFamily="34" charset="0"/>
              </a:rPr>
              <a:t>0 -10000 </a:t>
            </a:r>
          </a:p>
          <a:p>
            <a:endParaRPr lang="en-US" sz="1600" dirty="0">
              <a:latin typeface="Abadi" panose="020B0604020104020204" pitchFamily="34" charset="0"/>
            </a:endParaRPr>
          </a:p>
          <a:p>
            <a:r>
              <a:rPr lang="en-US" sz="1600" dirty="0">
                <a:latin typeface="Abadi" panose="020B0604020104020204" pitchFamily="34" charset="0"/>
              </a:rPr>
              <a:t>4- finally we added a scatter chart to show the correlation between payload and launch success</a:t>
            </a:r>
          </a:p>
          <a:p>
            <a:endParaRPr lang="en-US" sz="1600" dirty="0">
              <a:latin typeface="Abadi" panose="020B0604020104020204" pitchFamily="34" charset="0"/>
            </a:endParaRPr>
          </a:p>
        </p:txBody>
      </p:sp>
      <p:sp>
        <p:nvSpPr>
          <p:cNvPr id="9" name="TextBox 8">
            <a:extLst>
              <a:ext uri="{FF2B5EF4-FFF2-40B4-BE49-F238E27FC236}">
                <a16:creationId xmlns:a16="http://schemas.microsoft.com/office/drawing/2014/main" id="{25356E67-DE84-4DE2-BE50-B3FAEF9F05AC}"/>
              </a:ext>
            </a:extLst>
          </p:cNvPr>
          <p:cNvSpPr txBox="1"/>
          <p:nvPr/>
        </p:nvSpPr>
        <p:spPr>
          <a:xfrm>
            <a:off x="922412" y="1558542"/>
            <a:ext cx="6096000" cy="369332"/>
          </a:xfrm>
          <a:prstGeom prst="rect">
            <a:avLst/>
          </a:prstGeom>
          <a:noFill/>
        </p:spPr>
        <p:txBody>
          <a:bodyPr wrap="square">
            <a:spAutoFit/>
          </a:bodyPr>
          <a:lstStyle/>
          <a:p>
            <a:r>
              <a:rPr lang="en-US" dirty="0">
                <a:latin typeface="Abadi"/>
              </a:rPr>
              <a:t>Building an Interactive Dashboard with Plotly Dash</a:t>
            </a:r>
            <a:endParaRPr lang="en-US" dirty="0"/>
          </a:p>
        </p:txBody>
      </p:sp>
      <p:sp>
        <p:nvSpPr>
          <p:cNvPr id="11" name="TextBox 10">
            <a:extLst>
              <a:ext uri="{FF2B5EF4-FFF2-40B4-BE49-F238E27FC236}">
                <a16:creationId xmlns:a16="http://schemas.microsoft.com/office/drawing/2014/main" id="{7E1D6B84-BB7C-4C56-878A-AD07022A4F1C}"/>
              </a:ext>
            </a:extLst>
          </p:cNvPr>
          <p:cNvSpPr txBox="1"/>
          <p:nvPr/>
        </p:nvSpPr>
        <p:spPr>
          <a:xfrm>
            <a:off x="8049227" y="2912924"/>
            <a:ext cx="2971801" cy="1077218"/>
          </a:xfrm>
          <a:prstGeom prst="rect">
            <a:avLst/>
          </a:prstGeom>
          <a:noFill/>
        </p:spPr>
        <p:txBody>
          <a:bodyPr wrap="square">
            <a:spAutoFit/>
          </a:bodyPr>
          <a:lstStyle/>
          <a:p>
            <a:r>
              <a:rPr lang="en-US" sz="1600" kern="1200" dirty="0">
                <a:solidFill>
                  <a:prstClr val="black">
                    <a:hueOff val="0"/>
                    <a:satOff val="0"/>
                    <a:lumOff val="0"/>
                    <a:alphaOff val="0"/>
                  </a:prstClr>
                </a:solidFill>
                <a:latin typeface="Abadi" panose="020B0604020104020204" pitchFamily="34" charset="0"/>
                <a:ea typeface="+mn-ea"/>
                <a:cs typeface="+mn-cs"/>
              </a:rPr>
              <a:t>GitHub URL of the completed </a:t>
            </a:r>
            <a:r>
              <a:rPr lang="en-US" sz="1600" dirty="0">
                <a:solidFill>
                  <a:schemeClr val="accent3">
                    <a:lumMod val="25000"/>
                  </a:schemeClr>
                </a:solidFill>
                <a:latin typeface="Abadi" panose="020B0604020104020204" pitchFamily="34" charset="0"/>
              </a:rPr>
              <a:t>Building an Interactive Dashboard with Plotly Dash </a:t>
            </a:r>
            <a:r>
              <a:rPr lang="en-US" sz="1600" kern="1200" dirty="0">
                <a:solidFill>
                  <a:prstClr val="black">
                    <a:hueOff val="0"/>
                    <a:satOff val="0"/>
                    <a:lumOff val="0"/>
                    <a:alphaOff val="0"/>
                  </a:prstClr>
                </a:solidFill>
                <a:latin typeface="Abadi" panose="020B0604020104020204" pitchFamily="34" charset="0"/>
                <a:ea typeface="+mn-ea"/>
                <a:cs typeface="+mn-cs"/>
              </a:rPr>
              <a:t>notebook, </a:t>
            </a:r>
            <a:r>
              <a:rPr lang="en-US" sz="1600" kern="1200" dirty="0">
                <a:solidFill>
                  <a:srgbClr val="0B49CB"/>
                </a:solidFill>
                <a:latin typeface="Abadi" panose="020B0604020104020204" pitchFamily="34" charset="0"/>
                <a:hlinkClick r:id="rId4">
                  <a:extLst>
                    <a:ext uri="{A12FA001-AC4F-418D-AE19-62706E023703}">
                      <ahyp:hlinkClr xmlns:ahyp="http://schemas.microsoft.com/office/drawing/2018/hyperlinkcolor" val="tx"/>
                    </a:ext>
                  </a:extLst>
                </a:hlinkClick>
              </a:rPr>
              <a:t>Click Here</a:t>
            </a:r>
            <a:endParaRPr lang="en-US" sz="1600" kern="1200" dirty="0">
              <a:solidFill>
                <a:srgbClr val="0B49CB"/>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676400" y="60474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Picture 6" descr="A picture containing text, clipart&#10;&#10;Description automatically generated">
            <a:extLst>
              <a:ext uri="{FF2B5EF4-FFF2-40B4-BE49-F238E27FC236}">
                <a16:creationId xmlns:a16="http://schemas.microsoft.com/office/drawing/2014/main" id="{20A4CF07-6E4F-4D55-8A15-C50C736B99FF}"/>
              </a:ext>
            </a:extLst>
          </p:cNvPr>
          <p:cNvPicPr>
            <a:picLocks noChangeAspect="1"/>
          </p:cNvPicPr>
          <p:nvPr/>
        </p:nvPicPr>
        <p:blipFill>
          <a:blip r:embed="rId3"/>
          <a:stretch>
            <a:fillRect/>
          </a:stretch>
        </p:blipFill>
        <p:spPr>
          <a:xfrm>
            <a:off x="845485" y="504825"/>
            <a:ext cx="648969" cy="648969"/>
          </a:xfrm>
          <a:prstGeom prst="rect">
            <a:avLst/>
          </a:prstGeom>
        </p:spPr>
      </p:pic>
      <p:sp>
        <p:nvSpPr>
          <p:cNvPr id="9" name="TextBox 8">
            <a:extLst>
              <a:ext uri="{FF2B5EF4-FFF2-40B4-BE49-F238E27FC236}">
                <a16:creationId xmlns:a16="http://schemas.microsoft.com/office/drawing/2014/main" id="{CF17761B-985A-4FE9-A2FC-0E294F8DF99F}"/>
              </a:ext>
            </a:extLst>
          </p:cNvPr>
          <p:cNvSpPr txBox="1"/>
          <p:nvPr/>
        </p:nvSpPr>
        <p:spPr>
          <a:xfrm>
            <a:off x="845486" y="1493877"/>
            <a:ext cx="5660090" cy="4955203"/>
          </a:xfrm>
          <a:prstGeom prst="rect">
            <a:avLst/>
          </a:prstGeom>
          <a:noFill/>
        </p:spPr>
        <p:txBody>
          <a:bodyPr wrap="square">
            <a:spAutoFit/>
          </a:bodyPr>
          <a:lstStyle/>
          <a:p>
            <a:r>
              <a:rPr lang="en-US" sz="2000" b="1" dirty="0">
                <a:solidFill>
                  <a:srgbClr val="0B49CB"/>
                </a:solidFill>
                <a:latin typeface="Abadi" panose="020B0604020104020204" pitchFamily="34" charset="0"/>
              </a:rPr>
              <a:t>Machine Learning Stages:</a:t>
            </a:r>
          </a:p>
          <a:p>
            <a:endParaRPr lang="en-US" sz="1600" dirty="0">
              <a:latin typeface="Abadi" panose="020B0604020104020204" pitchFamily="34" charset="0"/>
            </a:endParaRPr>
          </a:p>
          <a:p>
            <a:pPr>
              <a:lnSpc>
                <a:spcPct val="150000"/>
              </a:lnSpc>
            </a:pPr>
            <a:r>
              <a:rPr lang="en-US" sz="1600" dirty="0">
                <a:latin typeface="Abadi" panose="020B0604020104020204" pitchFamily="34" charset="0"/>
              </a:rPr>
              <a:t>1- Importing the required libraries.</a:t>
            </a:r>
          </a:p>
          <a:p>
            <a:pPr>
              <a:lnSpc>
                <a:spcPct val="150000"/>
              </a:lnSpc>
            </a:pPr>
            <a:r>
              <a:rPr lang="en-US" sz="1600" dirty="0">
                <a:latin typeface="Abadi" panose="020B0604020104020204" pitchFamily="34" charset="0"/>
              </a:rPr>
              <a:t>2- Loading the cleaned data.</a:t>
            </a:r>
          </a:p>
          <a:p>
            <a:pPr>
              <a:lnSpc>
                <a:spcPct val="150000"/>
              </a:lnSpc>
            </a:pPr>
            <a:r>
              <a:rPr lang="en-US" sz="1600" dirty="0">
                <a:latin typeface="Abadi" panose="020B0604020104020204" pitchFamily="34" charset="0"/>
              </a:rPr>
              <a:t>3- Standardizing the data to prevent the bias.</a:t>
            </a:r>
          </a:p>
          <a:p>
            <a:r>
              <a:rPr lang="en-US" sz="1600" dirty="0">
                <a:latin typeface="Abadi" panose="020B0604020104020204" pitchFamily="34" charset="0"/>
              </a:rPr>
              <a:t>4- splitting the data into </a:t>
            </a:r>
            <a:r>
              <a:rPr lang="en-US" sz="1600" dirty="0">
                <a:solidFill>
                  <a:srgbClr val="0B49CB"/>
                </a:solidFill>
                <a:latin typeface="Abadi" panose="020B0604020104020204" pitchFamily="34" charset="0"/>
              </a:rPr>
              <a:t>20%</a:t>
            </a:r>
            <a:r>
              <a:rPr lang="en-US" sz="1600" dirty="0">
                <a:latin typeface="Abadi" panose="020B0604020104020204" pitchFamily="34" charset="0"/>
              </a:rPr>
              <a:t> for testing data and </a:t>
            </a:r>
            <a:r>
              <a:rPr lang="en-US" sz="1600" dirty="0">
                <a:solidFill>
                  <a:srgbClr val="0B49CB"/>
                </a:solidFill>
                <a:latin typeface="Abadi" panose="020B0604020104020204" pitchFamily="34" charset="0"/>
              </a:rPr>
              <a:t>80% </a:t>
            </a:r>
            <a:r>
              <a:rPr lang="en-US" sz="1600" dirty="0">
                <a:latin typeface="Abadi" panose="020B0604020104020204" pitchFamily="34" charset="0"/>
              </a:rPr>
              <a:t>training data.</a:t>
            </a:r>
          </a:p>
          <a:p>
            <a:pPr>
              <a:lnSpc>
                <a:spcPct val="150000"/>
              </a:lnSpc>
            </a:pPr>
            <a:r>
              <a:rPr lang="en-US" sz="1600" dirty="0">
                <a:latin typeface="Abadi" panose="020B0604020104020204" pitchFamily="34" charset="0"/>
              </a:rPr>
              <a:t>5- Initializing 4 different classification algorithms: </a:t>
            </a:r>
          </a:p>
          <a:p>
            <a:pPr marL="742950" lvl="1" indent="-285750">
              <a:buFont typeface="Courier New" panose="02070309020205020404" pitchFamily="49" charset="0"/>
              <a:buChar char="o"/>
            </a:pPr>
            <a:r>
              <a:rPr lang="en-US" sz="1600" dirty="0">
                <a:solidFill>
                  <a:srgbClr val="0B49CB"/>
                </a:solidFill>
                <a:latin typeface="Abadi" panose="020B0604020104020204" pitchFamily="34" charset="0"/>
              </a:rPr>
              <a:t>Logistic Regression (LR)</a:t>
            </a:r>
          </a:p>
          <a:p>
            <a:pPr marL="742950" lvl="1" indent="-285750">
              <a:buFont typeface="Courier New" panose="02070309020205020404" pitchFamily="49" charset="0"/>
              <a:buChar char="o"/>
            </a:pPr>
            <a:r>
              <a:rPr lang="en-US" sz="1600" dirty="0">
                <a:solidFill>
                  <a:srgbClr val="0B49CB"/>
                </a:solidFill>
                <a:latin typeface="Abadi" panose="020B0604020104020204" pitchFamily="34" charset="0"/>
              </a:rPr>
              <a:t>Support Vector Machine (SVM)</a:t>
            </a:r>
          </a:p>
          <a:p>
            <a:pPr marL="742950" lvl="1" indent="-285750">
              <a:buFont typeface="Courier New" panose="02070309020205020404" pitchFamily="49" charset="0"/>
              <a:buChar char="o"/>
            </a:pPr>
            <a:r>
              <a:rPr lang="en-US" sz="1600" dirty="0">
                <a:solidFill>
                  <a:srgbClr val="0B49CB"/>
                </a:solidFill>
                <a:latin typeface="Abadi" panose="020B0604020104020204" pitchFamily="34" charset="0"/>
              </a:rPr>
              <a:t>Decision Tree (DT)</a:t>
            </a:r>
          </a:p>
          <a:p>
            <a:pPr marL="742950" lvl="1" indent="-285750">
              <a:buFont typeface="Courier New" panose="02070309020205020404" pitchFamily="49" charset="0"/>
              <a:buChar char="o"/>
            </a:pPr>
            <a:r>
              <a:rPr lang="en-US" sz="1600" dirty="0">
                <a:solidFill>
                  <a:srgbClr val="0B49CB"/>
                </a:solidFill>
                <a:latin typeface="Abadi" panose="020B0604020104020204" pitchFamily="34" charset="0"/>
              </a:rPr>
              <a:t>K nearest neighbors (KNN)</a:t>
            </a:r>
          </a:p>
          <a:p>
            <a:pPr>
              <a:lnSpc>
                <a:spcPct val="150000"/>
              </a:lnSpc>
            </a:pPr>
            <a:r>
              <a:rPr lang="en-US" sz="1600" dirty="0">
                <a:latin typeface="Abadi" panose="020B0604020104020204" pitchFamily="34" charset="0"/>
              </a:rPr>
              <a:t>6- Using Grid Search technique to find the best parameters</a:t>
            </a:r>
          </a:p>
          <a:p>
            <a:r>
              <a:rPr lang="en-US" sz="1600" dirty="0">
                <a:latin typeface="Abadi" panose="020B0604020104020204" pitchFamily="34" charset="0"/>
              </a:rPr>
              <a:t>7- Using Evaluation techniques including, </a:t>
            </a:r>
            <a:r>
              <a:rPr lang="en-US" sz="1600" dirty="0">
                <a:solidFill>
                  <a:srgbClr val="0B49CB"/>
                </a:solidFill>
                <a:latin typeface="Abadi" panose="020B0604020104020204" pitchFamily="34" charset="0"/>
              </a:rPr>
              <a:t>Confusion matrix , F1 score, Jaccard Score</a:t>
            </a:r>
            <a:r>
              <a:rPr lang="en-US" sz="1600" dirty="0">
                <a:latin typeface="Abadi" panose="020B0604020104020204" pitchFamily="34" charset="0"/>
              </a:rPr>
              <a:t> for the purpose of using the best model among the algorithms above. </a:t>
            </a:r>
          </a:p>
          <a:p>
            <a:r>
              <a:rPr lang="en-US" sz="1600" dirty="0">
                <a:latin typeface="Abadi" panose="020B0604020104020204" pitchFamily="34" charset="0"/>
              </a:rPr>
              <a:t>	</a:t>
            </a:r>
          </a:p>
        </p:txBody>
      </p:sp>
      <p:sp>
        <p:nvSpPr>
          <p:cNvPr id="14" name="Rectangle: Rounded Corners 13">
            <a:extLst>
              <a:ext uri="{FF2B5EF4-FFF2-40B4-BE49-F238E27FC236}">
                <a16:creationId xmlns:a16="http://schemas.microsoft.com/office/drawing/2014/main" id="{F1A4D676-B782-406A-9BD9-706DC75AEF9F}"/>
              </a:ext>
            </a:extLst>
          </p:cNvPr>
          <p:cNvSpPr/>
          <p:nvPr/>
        </p:nvSpPr>
        <p:spPr>
          <a:xfrm>
            <a:off x="6686249" y="2151408"/>
            <a:ext cx="1276350" cy="666750"/>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Importing The Required Libraries</a:t>
            </a:r>
          </a:p>
        </p:txBody>
      </p:sp>
      <p:sp>
        <p:nvSpPr>
          <p:cNvPr id="15" name="Rectangle: Rounded Corners 14">
            <a:extLst>
              <a:ext uri="{FF2B5EF4-FFF2-40B4-BE49-F238E27FC236}">
                <a16:creationId xmlns:a16="http://schemas.microsoft.com/office/drawing/2014/main" id="{85A221DE-0FF7-4253-A46D-B5FBC833AAC7}"/>
              </a:ext>
            </a:extLst>
          </p:cNvPr>
          <p:cNvSpPr/>
          <p:nvPr/>
        </p:nvSpPr>
        <p:spPr>
          <a:xfrm>
            <a:off x="8433935" y="2151408"/>
            <a:ext cx="1276350" cy="666750"/>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badi" panose="020B0604020104020204" pitchFamily="34" charset="0"/>
            </a:endParaRPr>
          </a:p>
          <a:p>
            <a:pPr algn="ctr"/>
            <a:r>
              <a:rPr lang="en-US" sz="1200" dirty="0">
                <a:latin typeface="Abadi" panose="020B0604020104020204" pitchFamily="34" charset="0"/>
              </a:rPr>
              <a:t>Loading the cleaned data.</a:t>
            </a:r>
          </a:p>
          <a:p>
            <a:pPr algn="ctr"/>
            <a:endParaRPr lang="en-US" sz="1200" dirty="0">
              <a:latin typeface="Abadi" panose="020B0604020104020204" pitchFamily="34" charset="0"/>
            </a:endParaRPr>
          </a:p>
        </p:txBody>
      </p:sp>
      <p:sp>
        <p:nvSpPr>
          <p:cNvPr id="16" name="Rectangle: Rounded Corners 15">
            <a:extLst>
              <a:ext uri="{FF2B5EF4-FFF2-40B4-BE49-F238E27FC236}">
                <a16:creationId xmlns:a16="http://schemas.microsoft.com/office/drawing/2014/main" id="{DFC59D1A-7DB7-40B9-90FC-0D76B71E3719}"/>
              </a:ext>
            </a:extLst>
          </p:cNvPr>
          <p:cNvSpPr/>
          <p:nvPr/>
        </p:nvSpPr>
        <p:spPr>
          <a:xfrm>
            <a:off x="10181621" y="2159691"/>
            <a:ext cx="1276350" cy="666750"/>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Standardizing the data</a:t>
            </a:r>
            <a:endParaRPr lang="en-US" sz="1200" dirty="0"/>
          </a:p>
        </p:txBody>
      </p:sp>
      <p:sp>
        <p:nvSpPr>
          <p:cNvPr id="17" name="Rectangle: Rounded Corners 16">
            <a:extLst>
              <a:ext uri="{FF2B5EF4-FFF2-40B4-BE49-F238E27FC236}">
                <a16:creationId xmlns:a16="http://schemas.microsoft.com/office/drawing/2014/main" id="{3F4A2B68-A796-42E5-B443-8AB47B396E32}"/>
              </a:ext>
            </a:extLst>
          </p:cNvPr>
          <p:cNvSpPr/>
          <p:nvPr/>
        </p:nvSpPr>
        <p:spPr>
          <a:xfrm>
            <a:off x="6700385" y="3365445"/>
            <a:ext cx="1276350" cy="666750"/>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Using Grid Search technique</a:t>
            </a:r>
            <a:endParaRPr lang="en-US" sz="1200" dirty="0"/>
          </a:p>
        </p:txBody>
      </p:sp>
      <p:sp>
        <p:nvSpPr>
          <p:cNvPr id="18" name="Rectangle: Rounded Corners 17">
            <a:extLst>
              <a:ext uri="{FF2B5EF4-FFF2-40B4-BE49-F238E27FC236}">
                <a16:creationId xmlns:a16="http://schemas.microsoft.com/office/drawing/2014/main" id="{EE2AE469-E133-4853-BC29-B6FBE2D0BE17}"/>
              </a:ext>
            </a:extLst>
          </p:cNvPr>
          <p:cNvSpPr/>
          <p:nvPr/>
        </p:nvSpPr>
        <p:spPr>
          <a:xfrm>
            <a:off x="8433935" y="3365445"/>
            <a:ext cx="1276350" cy="666750"/>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Initializing classification algorithms</a:t>
            </a:r>
            <a:endParaRPr lang="en-US" sz="1200" dirty="0"/>
          </a:p>
        </p:txBody>
      </p:sp>
      <p:sp>
        <p:nvSpPr>
          <p:cNvPr id="19" name="Rectangle: Rounded Corners 18">
            <a:extLst>
              <a:ext uri="{FF2B5EF4-FFF2-40B4-BE49-F238E27FC236}">
                <a16:creationId xmlns:a16="http://schemas.microsoft.com/office/drawing/2014/main" id="{A29E9A23-168D-4B95-B1BD-3352F1425505}"/>
              </a:ext>
            </a:extLst>
          </p:cNvPr>
          <p:cNvSpPr/>
          <p:nvPr/>
        </p:nvSpPr>
        <p:spPr>
          <a:xfrm>
            <a:off x="10198158" y="3365445"/>
            <a:ext cx="1276350" cy="666750"/>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Splitting the data into Test/Train sets</a:t>
            </a:r>
          </a:p>
        </p:txBody>
      </p:sp>
      <p:sp>
        <p:nvSpPr>
          <p:cNvPr id="20" name="Rectangle: Rounded Corners 19">
            <a:extLst>
              <a:ext uri="{FF2B5EF4-FFF2-40B4-BE49-F238E27FC236}">
                <a16:creationId xmlns:a16="http://schemas.microsoft.com/office/drawing/2014/main" id="{25165F3A-BB9B-40C9-8D58-842B9D09CEFA}"/>
              </a:ext>
            </a:extLst>
          </p:cNvPr>
          <p:cNvSpPr/>
          <p:nvPr/>
        </p:nvSpPr>
        <p:spPr>
          <a:xfrm>
            <a:off x="6686249" y="4579482"/>
            <a:ext cx="1276350" cy="666750"/>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Using Evaluation techniques</a:t>
            </a:r>
            <a:endParaRPr lang="en-US" sz="1200" dirty="0"/>
          </a:p>
        </p:txBody>
      </p:sp>
      <p:sp>
        <p:nvSpPr>
          <p:cNvPr id="21" name="Rectangle: Rounded Corners 20">
            <a:extLst>
              <a:ext uri="{FF2B5EF4-FFF2-40B4-BE49-F238E27FC236}">
                <a16:creationId xmlns:a16="http://schemas.microsoft.com/office/drawing/2014/main" id="{95473CC4-AC43-4045-A146-930221B952ED}"/>
              </a:ext>
            </a:extLst>
          </p:cNvPr>
          <p:cNvSpPr/>
          <p:nvPr/>
        </p:nvSpPr>
        <p:spPr>
          <a:xfrm>
            <a:off x="8433935" y="4579482"/>
            <a:ext cx="1276350" cy="666750"/>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Identifying The best model and parameters</a:t>
            </a:r>
            <a:endParaRPr lang="en-US" sz="1200" dirty="0"/>
          </a:p>
        </p:txBody>
      </p:sp>
      <p:pic>
        <p:nvPicPr>
          <p:cNvPr id="23" name="Graphic 22" descr="Arrow: Rotate right with solid fill">
            <a:extLst>
              <a:ext uri="{FF2B5EF4-FFF2-40B4-BE49-F238E27FC236}">
                <a16:creationId xmlns:a16="http://schemas.microsoft.com/office/drawing/2014/main" id="{DCEE7823-9AB9-4E0A-B090-E5D6410A03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741040">
            <a:off x="11345665" y="2776533"/>
            <a:ext cx="580755" cy="580755"/>
          </a:xfrm>
          <a:prstGeom prst="rect">
            <a:avLst/>
          </a:prstGeom>
        </p:spPr>
      </p:pic>
      <p:sp>
        <p:nvSpPr>
          <p:cNvPr id="35" name="Arrow: Chevron 34">
            <a:extLst>
              <a:ext uri="{FF2B5EF4-FFF2-40B4-BE49-F238E27FC236}">
                <a16:creationId xmlns:a16="http://schemas.microsoft.com/office/drawing/2014/main" id="{4D034448-2306-45C3-914F-62F0A010CC0D}"/>
              </a:ext>
            </a:extLst>
          </p:cNvPr>
          <p:cNvSpPr/>
          <p:nvPr/>
        </p:nvSpPr>
        <p:spPr>
          <a:xfrm>
            <a:off x="8074442" y="2398847"/>
            <a:ext cx="247650" cy="188438"/>
          </a:xfrm>
          <a:prstGeom prst="chevron">
            <a:avLst/>
          </a:prstGeom>
          <a:solidFill>
            <a:srgbClr val="121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Chevron 36">
            <a:extLst>
              <a:ext uri="{FF2B5EF4-FFF2-40B4-BE49-F238E27FC236}">
                <a16:creationId xmlns:a16="http://schemas.microsoft.com/office/drawing/2014/main" id="{F91357A3-CC27-4055-9142-569B68785CC5}"/>
              </a:ext>
            </a:extLst>
          </p:cNvPr>
          <p:cNvSpPr/>
          <p:nvPr/>
        </p:nvSpPr>
        <p:spPr>
          <a:xfrm>
            <a:off x="9845488" y="2390564"/>
            <a:ext cx="247650" cy="188438"/>
          </a:xfrm>
          <a:prstGeom prst="chevron">
            <a:avLst/>
          </a:prstGeom>
          <a:solidFill>
            <a:srgbClr val="121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Chevron 37">
            <a:extLst>
              <a:ext uri="{FF2B5EF4-FFF2-40B4-BE49-F238E27FC236}">
                <a16:creationId xmlns:a16="http://schemas.microsoft.com/office/drawing/2014/main" id="{8F9D0B16-E7DC-4A19-B908-683F8604DE5A}"/>
              </a:ext>
            </a:extLst>
          </p:cNvPr>
          <p:cNvSpPr/>
          <p:nvPr/>
        </p:nvSpPr>
        <p:spPr>
          <a:xfrm rot="10800000">
            <a:off x="9827034" y="3633555"/>
            <a:ext cx="247650" cy="188438"/>
          </a:xfrm>
          <a:prstGeom prst="chevron">
            <a:avLst/>
          </a:prstGeom>
          <a:solidFill>
            <a:srgbClr val="121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Arrow: Chevron 38">
            <a:extLst>
              <a:ext uri="{FF2B5EF4-FFF2-40B4-BE49-F238E27FC236}">
                <a16:creationId xmlns:a16="http://schemas.microsoft.com/office/drawing/2014/main" id="{19A5861C-5E5A-49B0-BB0F-156B29AD1798}"/>
              </a:ext>
            </a:extLst>
          </p:cNvPr>
          <p:cNvSpPr/>
          <p:nvPr/>
        </p:nvSpPr>
        <p:spPr>
          <a:xfrm rot="10800000">
            <a:off x="8074442" y="3633554"/>
            <a:ext cx="247650" cy="188438"/>
          </a:xfrm>
          <a:prstGeom prst="chevron">
            <a:avLst/>
          </a:prstGeom>
          <a:solidFill>
            <a:srgbClr val="121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Chevron 40">
            <a:extLst>
              <a:ext uri="{FF2B5EF4-FFF2-40B4-BE49-F238E27FC236}">
                <a16:creationId xmlns:a16="http://schemas.microsoft.com/office/drawing/2014/main" id="{4C3F7A1A-2FD4-4C66-B1DB-D67CD34C925F}"/>
              </a:ext>
            </a:extLst>
          </p:cNvPr>
          <p:cNvSpPr/>
          <p:nvPr/>
        </p:nvSpPr>
        <p:spPr>
          <a:xfrm>
            <a:off x="8095948" y="4818638"/>
            <a:ext cx="247650" cy="188438"/>
          </a:xfrm>
          <a:prstGeom prst="chevron">
            <a:avLst/>
          </a:prstGeom>
          <a:solidFill>
            <a:srgbClr val="121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3" name="Graphic 42" descr="Arrow: Rotate left with solid fill">
            <a:extLst>
              <a:ext uri="{FF2B5EF4-FFF2-40B4-BE49-F238E27FC236}">
                <a16:creationId xmlns:a16="http://schemas.microsoft.com/office/drawing/2014/main" id="{A0531B08-B401-4CEE-9DF7-F6018025D2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863214">
            <a:off x="6338191" y="4005382"/>
            <a:ext cx="600914" cy="600914"/>
          </a:xfrm>
          <a:prstGeom prst="rect">
            <a:avLst/>
          </a:prstGeom>
        </p:spPr>
      </p:pic>
      <p:sp>
        <p:nvSpPr>
          <p:cNvPr id="45" name="TextBox 44">
            <a:extLst>
              <a:ext uri="{FF2B5EF4-FFF2-40B4-BE49-F238E27FC236}">
                <a16:creationId xmlns:a16="http://schemas.microsoft.com/office/drawing/2014/main" id="{E017C265-E51A-4F2E-B153-665CBEF183CC}"/>
              </a:ext>
            </a:extLst>
          </p:cNvPr>
          <p:cNvSpPr txBox="1"/>
          <p:nvPr/>
        </p:nvSpPr>
        <p:spPr>
          <a:xfrm>
            <a:off x="7305072" y="1490079"/>
            <a:ext cx="3422535" cy="400110"/>
          </a:xfrm>
          <a:prstGeom prst="rect">
            <a:avLst/>
          </a:prstGeom>
          <a:noFill/>
        </p:spPr>
        <p:txBody>
          <a:bodyPr wrap="square">
            <a:spAutoFit/>
          </a:bodyPr>
          <a:lstStyle/>
          <a:p>
            <a:r>
              <a:rPr lang="en-US" sz="2000" b="1" dirty="0">
                <a:solidFill>
                  <a:srgbClr val="121619"/>
                </a:solidFill>
                <a:latin typeface="Abadi" panose="020B0604020104020204" pitchFamily="34" charset="0"/>
              </a:rPr>
              <a:t>Machine Learning Pipelines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5605489"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dirty="0">
                <a:solidFill>
                  <a:srgbClr val="0B49CB"/>
                </a:solidFill>
                <a:latin typeface="+mj-lt"/>
                <a:ea typeface="+mj-ea"/>
                <a:cs typeface="+mj-cs"/>
              </a:rPr>
              <a:t>Results</a:t>
            </a:r>
          </a:p>
        </p:txBody>
      </p:sp>
      <p:pic>
        <p:nvPicPr>
          <p:cNvPr id="3" name="Picture 2" descr="A picture containing coelenterate, hydrozoan, jellyfish&#10;&#10;Description automatically generated">
            <a:extLst>
              <a:ext uri="{FF2B5EF4-FFF2-40B4-BE49-F238E27FC236}">
                <a16:creationId xmlns:a16="http://schemas.microsoft.com/office/drawing/2014/main" id="{6182864F-C18C-4AE4-9E3C-1E128AAB0EF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risscrossEtching/>
                    </a14:imgEffect>
                    <a14:imgEffect>
                      <a14:colorTemperature colorTemp="5300"/>
                    </a14:imgEffect>
                    <a14:imgEffect>
                      <a14:saturation sat="300000"/>
                    </a14:imgEffect>
                  </a14:imgLayer>
                </a14:imgProps>
              </a:ext>
            </a:extLst>
          </a:blip>
          <a:srcRect l="29144" r="25737" b="-1"/>
          <a:stretch/>
        </p:blipFill>
        <p:spPr>
          <a:xfrm>
            <a:off x="20" y="0"/>
            <a:ext cx="5080914" cy="6857990"/>
          </a:xfrm>
          <a:prstGeom prst="rect">
            <a:avLst/>
          </a:prstGeom>
          <a:solidFill>
            <a:srgbClr val="0B49CB"/>
          </a:solidFill>
          <a:effectLst/>
        </p:spPr>
      </p:pic>
      <p:cxnSp>
        <p:nvCxnSpPr>
          <p:cNvPr id="49" name="Straight Connector 4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2E2FF"/>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16</a:t>
            </a:fld>
            <a:endParaRPr lang="en-US" sz="1200">
              <a:solidFill>
                <a:prstClr val="black">
                  <a:tint val="75000"/>
                </a:prstClr>
              </a:solidFill>
              <a:latin typeface="Calibri" panose="020F0502020204030204"/>
            </a:endParaRPr>
          </a:p>
        </p:txBody>
      </p:sp>
      <p:sp>
        <p:nvSpPr>
          <p:cNvPr id="21" name="Rectangle 20">
            <a:extLst>
              <a:ext uri="{FF2B5EF4-FFF2-40B4-BE49-F238E27FC236}">
                <a16:creationId xmlns:a16="http://schemas.microsoft.com/office/drawing/2014/main" id="{A336188D-2E83-45E9-85D6-70DB2DC5BDF1}"/>
              </a:ext>
            </a:extLst>
          </p:cNvPr>
          <p:cNvSpPr/>
          <p:nvPr/>
        </p:nvSpPr>
        <p:spPr>
          <a:xfrm>
            <a:off x="5080934" y="2092256"/>
            <a:ext cx="6309360" cy="45719"/>
          </a:xfrm>
          <a:prstGeom prst="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 name="Content Placeholder 2">
            <a:extLst>
              <a:ext uri="{FF2B5EF4-FFF2-40B4-BE49-F238E27FC236}">
                <a16:creationId xmlns:a16="http://schemas.microsoft.com/office/drawing/2014/main" id="{D0CA7334-28E8-4E8D-924C-E59DD0B72767}"/>
              </a:ext>
            </a:extLst>
          </p:cNvPr>
          <p:cNvGraphicFramePr/>
          <p:nvPr>
            <p:extLst>
              <p:ext uri="{D42A27DB-BD31-4B8C-83A1-F6EECF244321}">
                <p14:modId xmlns:p14="http://schemas.microsoft.com/office/powerpoint/2010/main" val="1408950030"/>
              </p:ext>
            </p:extLst>
          </p:nvPr>
        </p:nvGraphicFramePr>
        <p:xfrm>
          <a:off x="5289281" y="2160836"/>
          <a:ext cx="6586489" cy="3785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4098" name="Picture 2">
            <a:extLst>
              <a:ext uri="{FF2B5EF4-FFF2-40B4-BE49-F238E27FC236}">
                <a16:creationId xmlns:a16="http://schemas.microsoft.com/office/drawing/2014/main" id="{C679FC18-8D46-4971-9317-4CAFC8A22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505744"/>
            <a:ext cx="8972550" cy="29514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3281261-4AF4-44F3-B5C3-FD8C99896783}"/>
              </a:ext>
            </a:extLst>
          </p:cNvPr>
          <p:cNvSpPr txBox="1"/>
          <p:nvPr/>
        </p:nvSpPr>
        <p:spPr>
          <a:xfrm>
            <a:off x="1104900" y="4672885"/>
            <a:ext cx="9715500" cy="1754326"/>
          </a:xfrm>
          <a:prstGeom prst="rect">
            <a:avLst/>
          </a:prstGeom>
          <a:noFill/>
        </p:spPr>
        <p:txBody>
          <a:bodyPr wrap="square">
            <a:spAutoFit/>
          </a:bodyPr>
          <a:lstStyle/>
          <a:p>
            <a:r>
              <a:rPr lang="en-US" dirty="0"/>
              <a:t>1- CCAFS SLC 40 : is the most usable site for launching SpaceX's rockets and it has 55 trials, 33 of them are successful and 22 of them are failed # 60% success rate</a:t>
            </a:r>
          </a:p>
          <a:p>
            <a:r>
              <a:rPr lang="en-US" dirty="0"/>
              <a:t>2- VAFB SLC 4E : is the least usable site for launching SpaceX's rockets and it has 13 trials, 10 of them are successful and 03 of them are failed # 77% success rate</a:t>
            </a:r>
          </a:p>
          <a:p>
            <a:r>
              <a:rPr lang="en-US" dirty="0"/>
              <a:t>3- VAFB SLC 4E : is a moderate site in terms of launching SpaceX's rockets and it has 22 trials, 17 of them are successful and 05 of them are failed # 77% success rate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3384EC06-5BBC-46FD-9A6B-694831F04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32" y="1457325"/>
            <a:ext cx="11295136" cy="30464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FAF389D-6114-4D43-90DA-7FFC67880B75}"/>
              </a:ext>
            </a:extLst>
          </p:cNvPr>
          <p:cNvSpPr txBox="1"/>
          <p:nvPr/>
        </p:nvSpPr>
        <p:spPr>
          <a:xfrm>
            <a:off x="1238249" y="4859908"/>
            <a:ext cx="9267825" cy="923330"/>
          </a:xfrm>
          <a:prstGeom prst="rect">
            <a:avLst/>
          </a:prstGeom>
          <a:noFill/>
        </p:spPr>
        <p:txBody>
          <a:bodyPr wrap="square">
            <a:spAutoFit/>
          </a:bodyPr>
          <a:lstStyle/>
          <a:p>
            <a:r>
              <a:rPr lang="en-US" b="1" dirty="0"/>
              <a:t>According to the plot above:</a:t>
            </a:r>
          </a:p>
          <a:p>
            <a:r>
              <a:rPr lang="en-US" dirty="0"/>
              <a:t>there is no strong relationship between the payload mass and the success of first stage return since there are approximately equivalent numbers of failed and successful trials.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481014" y="784224"/>
            <a:ext cx="5167311" cy="76834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233489" y="1981201"/>
            <a:ext cx="5167311" cy="3590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tx1"/>
                </a:solidFill>
                <a:latin typeface="+mn-lt"/>
              </a:rPr>
              <a:t>Executive Summary</a:t>
            </a:r>
          </a:p>
          <a:p>
            <a:pPr>
              <a:spcBef>
                <a:spcPts val="1400"/>
              </a:spcBef>
              <a:buFont typeface="Arial" panose="020B0604020202020204" pitchFamily="34" charset="0"/>
              <a:buChar char="•"/>
            </a:pPr>
            <a:r>
              <a:rPr lang="en-US" sz="2400" dirty="0">
                <a:solidFill>
                  <a:schemeClr val="tx1"/>
                </a:solidFill>
                <a:latin typeface="+mn-lt"/>
              </a:rPr>
              <a:t>Introduction</a:t>
            </a:r>
          </a:p>
          <a:p>
            <a:pPr>
              <a:spcBef>
                <a:spcPts val="1400"/>
              </a:spcBef>
              <a:buFont typeface="Arial" panose="020B0604020202020204" pitchFamily="34" charset="0"/>
              <a:buChar char="•"/>
            </a:pPr>
            <a:r>
              <a:rPr lang="en-US" sz="2400" dirty="0">
                <a:solidFill>
                  <a:schemeClr val="tx1"/>
                </a:solidFill>
                <a:latin typeface="+mn-lt"/>
              </a:rPr>
              <a:t>Methodology</a:t>
            </a:r>
          </a:p>
          <a:p>
            <a:pPr>
              <a:spcBef>
                <a:spcPts val="1400"/>
              </a:spcBef>
              <a:buFont typeface="Arial" panose="020B0604020202020204" pitchFamily="34" charset="0"/>
              <a:buChar char="•"/>
            </a:pPr>
            <a:r>
              <a:rPr lang="en-US" sz="2400" dirty="0">
                <a:solidFill>
                  <a:schemeClr val="tx1"/>
                </a:solidFill>
                <a:latin typeface="+mn-lt"/>
              </a:rPr>
              <a:t>Results</a:t>
            </a:r>
          </a:p>
          <a:p>
            <a:pPr>
              <a:spcBef>
                <a:spcPts val="1400"/>
              </a:spcBef>
              <a:buFont typeface="Arial" panose="020B0604020202020204" pitchFamily="34" charset="0"/>
              <a:buChar char="•"/>
            </a:pPr>
            <a:r>
              <a:rPr lang="en-US" sz="2400" dirty="0">
                <a:solidFill>
                  <a:schemeClr val="tx1"/>
                </a:solidFill>
                <a:latin typeface="+mn-lt"/>
              </a:rPr>
              <a:t>Conclusion</a:t>
            </a:r>
          </a:p>
          <a:p>
            <a:pPr>
              <a:spcBef>
                <a:spcPts val="1400"/>
              </a:spcBef>
              <a:buFont typeface="Arial" panose="020B0604020202020204" pitchFamily="34" charset="0"/>
              <a:buChar char="•"/>
            </a:pPr>
            <a:r>
              <a:rPr lang="en-US" sz="2400" dirty="0">
                <a:solidFill>
                  <a:schemeClr val="tx1"/>
                </a:solidFill>
                <a:latin typeface="+mn-lt"/>
              </a:rPr>
              <a:t>Appendix</a:t>
            </a:r>
          </a:p>
        </p:txBody>
      </p:sp>
      <p:pic>
        <p:nvPicPr>
          <p:cNvPr id="3" name="Picture 2" descr="A picture containing smoke, outdoor, sky, train&#10;&#10;Description automatically generated">
            <a:extLst>
              <a:ext uri="{FF2B5EF4-FFF2-40B4-BE49-F238E27FC236}">
                <a16:creationId xmlns:a16="http://schemas.microsoft.com/office/drawing/2014/main" id="{07DDA1EB-06D1-4E21-BC3C-34237EDF831F}"/>
              </a:ext>
            </a:extLst>
          </p:cNvPr>
          <p:cNvPicPr>
            <a:picLocks noChangeAspect="1"/>
          </p:cNvPicPr>
          <p:nvPr/>
        </p:nvPicPr>
        <p:blipFill rotWithShape="1">
          <a:blip r:embed="rId3"/>
          <a:srcRect t="12579" r="-2" b="-2"/>
          <a:stretch/>
        </p:blipFill>
        <p:spPr>
          <a:xfrm>
            <a:off x="5721536" y="1"/>
            <a:ext cx="6470464" cy="6856412"/>
          </a:xfrm>
          <a:custGeom>
            <a:avLst/>
            <a:gdLst/>
            <a:ahLst/>
            <a:cxnLst/>
            <a:rect l="l" t="t" r="r" b="b"/>
            <a:pathLst>
              <a:path w="6470464" h="6856412">
                <a:moveTo>
                  <a:pt x="0" y="0"/>
                </a:moveTo>
                <a:lnTo>
                  <a:pt x="6470464" y="0"/>
                </a:lnTo>
                <a:lnTo>
                  <a:pt x="6470464" y="6856412"/>
                </a:lnTo>
                <a:lnTo>
                  <a:pt x="753" y="6856412"/>
                </a:lnTo>
                <a:lnTo>
                  <a:pt x="83736" y="6682434"/>
                </a:lnTo>
                <a:cubicBezTo>
                  <a:pt x="534353" y="5654674"/>
                  <a:pt x="777103" y="4561946"/>
                  <a:pt x="777103" y="3428997"/>
                </a:cubicBezTo>
                <a:cubicBezTo>
                  <a:pt x="777103" y="2296047"/>
                  <a:pt x="534353" y="1203318"/>
                  <a:pt x="83736" y="175558"/>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888662" y="6356350"/>
            <a:ext cx="819187"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white"/>
                </a:solidFill>
                <a:latin typeface="Calibri" panose="020F0502020204030204"/>
              </a:rPr>
              <a:pPr>
                <a:spcAft>
                  <a:spcPts val="600"/>
                </a:spcAft>
                <a:defRPr/>
              </a:pPr>
              <a:t>2</a:t>
            </a:fld>
            <a:endParaRPr lang="en-US" sz="1200">
              <a:solidFill>
                <a:prstClr val="white"/>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6" name="Picture 2">
            <a:extLst>
              <a:ext uri="{FF2B5EF4-FFF2-40B4-BE49-F238E27FC236}">
                <a16:creationId xmlns:a16="http://schemas.microsoft.com/office/drawing/2014/main" id="{DF506A6E-E8F9-4A87-8ED9-FA5B0171D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86" y="2100262"/>
            <a:ext cx="5867400" cy="34194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204034-31BE-4602-96C3-94719A6F54EB}"/>
              </a:ext>
            </a:extLst>
          </p:cNvPr>
          <p:cNvSpPr txBox="1"/>
          <p:nvPr/>
        </p:nvSpPr>
        <p:spPr>
          <a:xfrm>
            <a:off x="7237486" y="2585561"/>
            <a:ext cx="4383013" cy="2308324"/>
          </a:xfrm>
          <a:prstGeom prst="rect">
            <a:avLst/>
          </a:prstGeom>
          <a:noFill/>
        </p:spPr>
        <p:txBody>
          <a:bodyPr wrap="square">
            <a:spAutoFit/>
          </a:bodyPr>
          <a:lstStyle/>
          <a:p>
            <a:r>
              <a:rPr lang="en-US" b="1" dirty="0"/>
              <a:t>According to the bar plot :</a:t>
            </a:r>
          </a:p>
          <a:p>
            <a:endParaRPr lang="en-US" b="1" dirty="0"/>
          </a:p>
          <a:p>
            <a:r>
              <a:rPr lang="en-US" dirty="0"/>
              <a:t>The best orbits in terms of successful first stage returns are ['ES-L1', 'GEO', HEO, SSO]</a:t>
            </a:r>
          </a:p>
          <a:p>
            <a:endParaRPr lang="en-US" dirty="0"/>
          </a:p>
          <a:p>
            <a:r>
              <a:rPr lang="en-US" dirty="0"/>
              <a:t>Where the worst orbit is 'GTO’ , therefore we need to understand why it is the worst to avoid the failure of first stage return.</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170" name="Picture 2">
            <a:extLst>
              <a:ext uri="{FF2B5EF4-FFF2-40B4-BE49-F238E27FC236}">
                <a16:creationId xmlns:a16="http://schemas.microsoft.com/office/drawing/2014/main" id="{654E8943-074D-46A5-8EBA-E752EADD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811" y="1447800"/>
            <a:ext cx="9906000" cy="3009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7892616-D365-415B-AADB-D6BDA8ABB791}"/>
              </a:ext>
            </a:extLst>
          </p:cNvPr>
          <p:cNvSpPr txBox="1"/>
          <p:nvPr/>
        </p:nvSpPr>
        <p:spPr>
          <a:xfrm>
            <a:off x="1190625" y="4798662"/>
            <a:ext cx="9182100" cy="646331"/>
          </a:xfrm>
          <a:prstGeom prst="rect">
            <a:avLst/>
          </a:prstGeom>
          <a:noFill/>
        </p:spPr>
        <p:txBody>
          <a:bodyPr wrap="square">
            <a:spAutoFit/>
          </a:bodyPr>
          <a:lstStyle/>
          <a:p>
            <a:r>
              <a:rPr lang="en-US" dirty="0"/>
              <a:t>We can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194" name="Picture 2">
            <a:extLst>
              <a:ext uri="{FF2B5EF4-FFF2-40B4-BE49-F238E27FC236}">
                <a16:creationId xmlns:a16="http://schemas.microsoft.com/office/drawing/2014/main" id="{42CAB161-C579-4F06-86C3-65610EE79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956" y="1581150"/>
            <a:ext cx="9844088" cy="3009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6A80DF-2C36-4FDB-B988-3593EA8AF386}"/>
              </a:ext>
            </a:extLst>
          </p:cNvPr>
          <p:cNvSpPr txBox="1"/>
          <p:nvPr/>
        </p:nvSpPr>
        <p:spPr>
          <a:xfrm>
            <a:off x="1173956" y="4761335"/>
            <a:ext cx="9496425" cy="646331"/>
          </a:xfrm>
          <a:prstGeom prst="rect">
            <a:avLst/>
          </a:prstGeom>
          <a:noFill/>
        </p:spPr>
        <p:txBody>
          <a:bodyPr wrap="square">
            <a:spAutoFit/>
          </a:bodyPr>
          <a:lstStyle/>
          <a:p>
            <a:r>
              <a:rPr lang="en-US" dirty="0"/>
              <a:t>We observe that Heavy payloads have a negative influence on GTO orbits and positive on GTO and Polar LEO (ISS)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218" name="Picture 2">
            <a:extLst>
              <a:ext uri="{FF2B5EF4-FFF2-40B4-BE49-F238E27FC236}">
                <a16:creationId xmlns:a16="http://schemas.microsoft.com/office/drawing/2014/main" id="{5FEEBBDC-0D2A-4822-8C80-0938D1C9F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971675"/>
            <a:ext cx="5495925" cy="34575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5FCE2A-564A-4F74-945C-D04B1BCA18F4}"/>
              </a:ext>
            </a:extLst>
          </p:cNvPr>
          <p:cNvSpPr txBox="1"/>
          <p:nvPr/>
        </p:nvSpPr>
        <p:spPr>
          <a:xfrm>
            <a:off x="7439025" y="2777132"/>
            <a:ext cx="3314699" cy="923330"/>
          </a:xfrm>
          <a:prstGeom prst="rect">
            <a:avLst/>
          </a:prstGeom>
          <a:noFill/>
        </p:spPr>
        <p:txBody>
          <a:bodyPr wrap="square">
            <a:spAutoFit/>
          </a:bodyPr>
          <a:lstStyle/>
          <a:p>
            <a:r>
              <a:rPr lang="en-US" dirty="0"/>
              <a:t>We can observe that 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application, Word&#10;&#10;Description automatically generated">
            <a:extLst>
              <a:ext uri="{FF2B5EF4-FFF2-40B4-BE49-F238E27FC236}">
                <a16:creationId xmlns:a16="http://schemas.microsoft.com/office/drawing/2014/main" id="{A8594BE3-2649-4C77-9F16-9DFC3334D458}"/>
              </a:ext>
            </a:extLst>
          </p:cNvPr>
          <p:cNvPicPr>
            <a:picLocks noChangeAspect="1"/>
          </p:cNvPicPr>
          <p:nvPr/>
        </p:nvPicPr>
        <p:blipFill rotWithShape="1">
          <a:blip r:embed="rId3"/>
          <a:srcRect r="35464"/>
          <a:stretch/>
        </p:blipFill>
        <p:spPr>
          <a:xfrm>
            <a:off x="2132062" y="1621534"/>
            <a:ext cx="7307213" cy="3195831"/>
          </a:xfrm>
          <a:prstGeom prst="rect">
            <a:avLst/>
          </a:prstGeom>
        </p:spPr>
      </p:pic>
      <p:sp>
        <p:nvSpPr>
          <p:cNvPr id="7" name="TextBox 6">
            <a:extLst>
              <a:ext uri="{FF2B5EF4-FFF2-40B4-BE49-F238E27FC236}">
                <a16:creationId xmlns:a16="http://schemas.microsoft.com/office/drawing/2014/main" id="{919E8853-15C0-4E2C-AE35-74550A59854B}"/>
              </a:ext>
            </a:extLst>
          </p:cNvPr>
          <p:cNvSpPr txBox="1"/>
          <p:nvPr/>
        </p:nvSpPr>
        <p:spPr>
          <a:xfrm>
            <a:off x="2233612" y="5051800"/>
            <a:ext cx="9496425" cy="646331"/>
          </a:xfrm>
          <a:prstGeom prst="rect">
            <a:avLst/>
          </a:prstGeom>
          <a:noFill/>
        </p:spPr>
        <p:txBody>
          <a:bodyPr wrap="square">
            <a:spAutoFit/>
          </a:bodyPr>
          <a:lstStyle/>
          <a:p>
            <a:r>
              <a:rPr lang="en-US" dirty="0"/>
              <a:t>As shown above we have </a:t>
            </a:r>
            <a:r>
              <a:rPr lang="en-US" dirty="0">
                <a:solidFill>
                  <a:srgbClr val="0B49CB"/>
                </a:solidFill>
              </a:rPr>
              <a:t>4 distinct sites </a:t>
            </a:r>
            <a:r>
              <a:rPr lang="en-US" dirty="0"/>
              <a:t>for rockets launches listed in the </a:t>
            </a:r>
          </a:p>
          <a:p>
            <a:r>
              <a:rPr lang="en-US" dirty="0"/>
              <a:t>Table above.</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Table&#10;&#10;Description automatically generated">
            <a:extLst>
              <a:ext uri="{FF2B5EF4-FFF2-40B4-BE49-F238E27FC236}">
                <a16:creationId xmlns:a16="http://schemas.microsoft.com/office/drawing/2014/main" id="{841B561D-7970-448D-B038-0D1CAE140EE6}"/>
              </a:ext>
            </a:extLst>
          </p:cNvPr>
          <p:cNvPicPr>
            <a:picLocks noChangeAspect="1"/>
          </p:cNvPicPr>
          <p:nvPr/>
        </p:nvPicPr>
        <p:blipFill>
          <a:blip r:embed="rId3"/>
          <a:stretch>
            <a:fillRect/>
          </a:stretch>
        </p:blipFill>
        <p:spPr>
          <a:xfrm>
            <a:off x="1637617" y="1451729"/>
            <a:ext cx="8249334" cy="477466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7409872-8B98-464B-9D5F-60D028116138}"/>
              </a:ext>
            </a:extLst>
          </p:cNvPr>
          <p:cNvPicPr>
            <a:picLocks noChangeAspect="1"/>
          </p:cNvPicPr>
          <p:nvPr/>
        </p:nvPicPr>
        <p:blipFill>
          <a:blip r:embed="rId3"/>
          <a:stretch>
            <a:fillRect/>
          </a:stretch>
        </p:blipFill>
        <p:spPr>
          <a:xfrm>
            <a:off x="1708322" y="2076450"/>
            <a:ext cx="7702378" cy="2514600"/>
          </a:xfrm>
          <a:prstGeom prst="rect">
            <a:avLst/>
          </a:prstGeom>
        </p:spPr>
      </p:pic>
      <p:sp>
        <p:nvSpPr>
          <p:cNvPr id="7" name="TextBox 6">
            <a:extLst>
              <a:ext uri="{FF2B5EF4-FFF2-40B4-BE49-F238E27FC236}">
                <a16:creationId xmlns:a16="http://schemas.microsoft.com/office/drawing/2014/main" id="{7DF398FF-FFF0-4D67-8FA2-1DA14A721432}"/>
              </a:ext>
            </a:extLst>
          </p:cNvPr>
          <p:cNvSpPr txBox="1"/>
          <p:nvPr/>
        </p:nvSpPr>
        <p:spPr>
          <a:xfrm>
            <a:off x="1708322" y="4786438"/>
            <a:ext cx="9496425" cy="646331"/>
          </a:xfrm>
          <a:prstGeom prst="rect">
            <a:avLst/>
          </a:prstGeom>
          <a:noFill/>
        </p:spPr>
        <p:txBody>
          <a:bodyPr wrap="square">
            <a:spAutoFit/>
          </a:bodyPr>
          <a:lstStyle/>
          <a:p>
            <a:r>
              <a:rPr lang="en-US" dirty="0"/>
              <a:t>The total amount of payload that moved to the outer space by NASA through SpaceX rockets equals to </a:t>
            </a:r>
            <a:r>
              <a:rPr lang="en-US" dirty="0">
                <a:solidFill>
                  <a:srgbClr val="0B49CB"/>
                </a:solidFill>
              </a:rPr>
              <a:t>45596 Kg </a:t>
            </a:r>
            <a:r>
              <a:rPr lang="en-US" dirty="0"/>
              <a:t>which is equal to </a:t>
            </a:r>
            <a:r>
              <a:rPr lang="en-US" dirty="0">
                <a:solidFill>
                  <a:srgbClr val="0B49CB"/>
                </a:solidFill>
              </a:rPr>
              <a:t>50.261 Us ton.</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4F56201-BB26-41BA-9F4F-F9391C92ADDB}"/>
              </a:ext>
            </a:extLst>
          </p:cNvPr>
          <p:cNvPicPr>
            <a:picLocks noChangeAspect="1"/>
          </p:cNvPicPr>
          <p:nvPr/>
        </p:nvPicPr>
        <p:blipFill>
          <a:blip r:embed="rId3"/>
          <a:stretch>
            <a:fillRect/>
          </a:stretch>
        </p:blipFill>
        <p:spPr>
          <a:xfrm>
            <a:off x="958732" y="1860775"/>
            <a:ext cx="9685456" cy="2543175"/>
          </a:xfrm>
          <a:prstGeom prst="rect">
            <a:avLst/>
          </a:prstGeom>
        </p:spPr>
      </p:pic>
      <p:sp>
        <p:nvSpPr>
          <p:cNvPr id="7" name="TextBox 6">
            <a:extLst>
              <a:ext uri="{FF2B5EF4-FFF2-40B4-BE49-F238E27FC236}">
                <a16:creationId xmlns:a16="http://schemas.microsoft.com/office/drawing/2014/main" id="{21EAF65F-0016-473C-97FC-5312FE6B1835}"/>
              </a:ext>
            </a:extLst>
          </p:cNvPr>
          <p:cNvSpPr txBox="1"/>
          <p:nvPr/>
        </p:nvSpPr>
        <p:spPr>
          <a:xfrm>
            <a:off x="1347787" y="4660763"/>
            <a:ext cx="9496425" cy="369332"/>
          </a:xfrm>
          <a:prstGeom prst="rect">
            <a:avLst/>
          </a:prstGeom>
          <a:noFill/>
        </p:spPr>
        <p:txBody>
          <a:bodyPr wrap="square">
            <a:spAutoFit/>
          </a:bodyPr>
          <a:lstStyle/>
          <a:p>
            <a:r>
              <a:rPr lang="en-US" dirty="0"/>
              <a:t>The average payload mass carried by booster version F9 v1.1 is </a:t>
            </a:r>
            <a:r>
              <a:rPr lang="en-US" dirty="0">
                <a:solidFill>
                  <a:srgbClr val="0B49CB"/>
                </a:solidFill>
              </a:rPr>
              <a:t>2928 kg </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27E4F75-961B-4C74-9CF4-BD1231818302}"/>
              </a:ext>
            </a:extLst>
          </p:cNvPr>
          <p:cNvPicPr>
            <a:picLocks noChangeAspect="1"/>
          </p:cNvPicPr>
          <p:nvPr/>
        </p:nvPicPr>
        <p:blipFill>
          <a:blip r:embed="rId3"/>
          <a:stretch>
            <a:fillRect/>
          </a:stretch>
        </p:blipFill>
        <p:spPr>
          <a:xfrm>
            <a:off x="1666875" y="1670312"/>
            <a:ext cx="8534400" cy="2200275"/>
          </a:xfrm>
          <a:prstGeom prst="rect">
            <a:avLst/>
          </a:prstGeom>
        </p:spPr>
      </p:pic>
      <p:sp>
        <p:nvSpPr>
          <p:cNvPr id="8" name="TextBox 7">
            <a:extLst>
              <a:ext uri="{FF2B5EF4-FFF2-40B4-BE49-F238E27FC236}">
                <a16:creationId xmlns:a16="http://schemas.microsoft.com/office/drawing/2014/main" id="{C0D02262-24C6-4158-AE95-1A2F01F7C71F}"/>
              </a:ext>
            </a:extLst>
          </p:cNvPr>
          <p:cNvSpPr txBox="1"/>
          <p:nvPr/>
        </p:nvSpPr>
        <p:spPr>
          <a:xfrm>
            <a:off x="1771650" y="4083868"/>
            <a:ext cx="6096000" cy="646331"/>
          </a:xfrm>
          <a:prstGeom prst="rect">
            <a:avLst/>
          </a:prstGeom>
          <a:noFill/>
        </p:spPr>
        <p:txBody>
          <a:bodyPr wrap="square">
            <a:spAutoFit/>
          </a:bodyPr>
          <a:lstStyle/>
          <a:p>
            <a:r>
              <a:rPr lang="en-US" sz="1800" dirty="0">
                <a:solidFill>
                  <a:schemeClr val="accent3">
                    <a:lumMod val="25000"/>
                  </a:schemeClr>
                </a:solidFill>
                <a:latin typeface="Abadi"/>
              </a:rPr>
              <a:t>Date of the first successful landing outcome on ground pad was in </a:t>
            </a:r>
            <a:r>
              <a:rPr lang="en-US" sz="1800" dirty="0">
                <a:solidFill>
                  <a:srgbClr val="0B49CB"/>
                </a:solidFill>
                <a:latin typeface="Abadi"/>
              </a:rPr>
              <a:t>22-12-2015</a:t>
            </a:r>
            <a:endParaRPr lang="en-US" dirty="0">
              <a:solidFill>
                <a:srgbClr val="0B49CB"/>
              </a:solidFill>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EE32AD0-73E3-452D-BF04-BC4F8ACB446E}"/>
              </a:ext>
            </a:extLst>
          </p:cNvPr>
          <p:cNvPicPr>
            <a:picLocks noChangeAspect="1"/>
          </p:cNvPicPr>
          <p:nvPr/>
        </p:nvPicPr>
        <p:blipFill>
          <a:blip r:embed="rId3"/>
          <a:stretch>
            <a:fillRect/>
          </a:stretch>
        </p:blipFill>
        <p:spPr>
          <a:xfrm>
            <a:off x="1560586" y="1781175"/>
            <a:ext cx="8724900" cy="2533650"/>
          </a:xfrm>
          <a:prstGeom prst="rect">
            <a:avLst/>
          </a:prstGeom>
        </p:spPr>
      </p:pic>
      <p:sp>
        <p:nvSpPr>
          <p:cNvPr id="7" name="TextBox 6">
            <a:extLst>
              <a:ext uri="{FF2B5EF4-FFF2-40B4-BE49-F238E27FC236}">
                <a16:creationId xmlns:a16="http://schemas.microsoft.com/office/drawing/2014/main" id="{C9B2316A-CFB4-498C-9845-7A217E60F73A}"/>
              </a:ext>
            </a:extLst>
          </p:cNvPr>
          <p:cNvSpPr txBox="1"/>
          <p:nvPr/>
        </p:nvSpPr>
        <p:spPr>
          <a:xfrm>
            <a:off x="1560586" y="4486003"/>
            <a:ext cx="6858000" cy="1815882"/>
          </a:xfrm>
          <a:prstGeom prst="rect">
            <a:avLst/>
          </a:prstGeom>
          <a:noFill/>
        </p:spPr>
        <p:txBody>
          <a:bodyPr wrap="square">
            <a:spAutoFit/>
          </a:bodyPr>
          <a:lstStyle/>
          <a:p>
            <a:r>
              <a:rPr lang="en-US" sz="1600" dirty="0">
                <a:latin typeface="Abadi"/>
              </a:rPr>
              <a:t>The boosters which have success in drone ship landing with payload between 4000 and 6000 kg are :</a:t>
            </a:r>
          </a:p>
          <a:p>
            <a:endParaRPr lang="en-US" sz="1600" dirty="0">
              <a:solidFill>
                <a:srgbClr val="0B49CB"/>
              </a:solidFill>
              <a:latin typeface="Abadi"/>
            </a:endParaRPr>
          </a:p>
          <a:p>
            <a:pPr marL="285750" indent="-285750">
              <a:buFont typeface="Arial" panose="020B0604020202020204" pitchFamily="34" charset="0"/>
              <a:buChar char="•"/>
            </a:pPr>
            <a:r>
              <a:rPr lang="en-US" sz="1600" dirty="0">
                <a:solidFill>
                  <a:srgbClr val="0B49CB"/>
                </a:solidFill>
                <a:latin typeface="Abadi"/>
              </a:rPr>
              <a:t>F9 FT B1029.1</a:t>
            </a:r>
          </a:p>
          <a:p>
            <a:pPr marL="285750" indent="-285750">
              <a:buFont typeface="Arial" panose="020B0604020202020204" pitchFamily="34" charset="0"/>
              <a:buChar char="•"/>
            </a:pPr>
            <a:r>
              <a:rPr lang="en-US" sz="1600" dirty="0">
                <a:solidFill>
                  <a:srgbClr val="0B49CB"/>
                </a:solidFill>
                <a:latin typeface="Abadi"/>
              </a:rPr>
              <a:t>F9 FT B1036.1</a:t>
            </a:r>
          </a:p>
          <a:p>
            <a:pPr marL="285750" indent="-285750">
              <a:buFont typeface="Arial" panose="020B0604020202020204" pitchFamily="34" charset="0"/>
              <a:buChar char="•"/>
            </a:pPr>
            <a:r>
              <a:rPr lang="en-US" sz="1600" dirty="0">
                <a:solidFill>
                  <a:srgbClr val="0B49CB"/>
                </a:solidFill>
                <a:latin typeface="Abadi"/>
              </a:rPr>
              <a:t>F9 B4 B1041.1</a:t>
            </a:r>
          </a:p>
          <a:p>
            <a:endParaRPr lang="en-US" sz="1600" dirty="0">
              <a:solidFill>
                <a:srgbClr val="0B49CB"/>
              </a:solidFill>
              <a:latin typeface="Abadi"/>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77315"/>
            <a:ext cx="10687961" cy="484989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10000"/>
              </a:lnSpc>
            </a:pPr>
            <a:r>
              <a:rPr lang="en-US" sz="1900" dirty="0">
                <a:solidFill>
                  <a:schemeClr val="accent3">
                    <a:lumMod val="25000"/>
                  </a:schemeClr>
                </a:solidFill>
                <a:latin typeface="Abadi" panose="020B0604020104020204" pitchFamily="34" charset="0"/>
              </a:rPr>
              <a:t>Today, SpaceX is considered on of the best companies over the world in terms of space rockets launches, due to the rocket science advancements that achieved in making space missions more affordable and practical, generally space rockets companies offer a rocket launch with a cost of 165 million dollars, whereas SpaceX offers by the same service for only 62 million dollars which considered a huge savings led organizations such NASA to sign contracts with SpaceX.</a:t>
            </a:r>
          </a:p>
          <a:p>
            <a:pPr algn="just">
              <a:lnSpc>
                <a:spcPct val="110000"/>
              </a:lnSpc>
            </a:pPr>
            <a:endParaRPr lang="en-US" sz="1900" dirty="0">
              <a:solidFill>
                <a:schemeClr val="accent3">
                  <a:lumMod val="25000"/>
                </a:schemeClr>
              </a:solidFill>
              <a:latin typeface="Abadi" panose="020B0604020104020204" pitchFamily="34" charset="0"/>
            </a:endParaRPr>
          </a:p>
          <a:p>
            <a:pPr algn="just">
              <a:lnSpc>
                <a:spcPct val="110000"/>
              </a:lnSpc>
            </a:pPr>
            <a:r>
              <a:rPr lang="en-US" sz="1900" dirty="0">
                <a:solidFill>
                  <a:schemeClr val="accent3">
                    <a:lumMod val="25000"/>
                  </a:schemeClr>
                </a:solidFill>
                <a:latin typeface="Abadi" panose="020B0604020104020204" pitchFamily="34" charset="0"/>
              </a:rPr>
              <a:t>In this report, I am taking the role of a data scientist working for a new rocket company, called </a:t>
            </a:r>
            <a:r>
              <a:rPr lang="en-US" sz="1900" u="sng" dirty="0">
                <a:solidFill>
                  <a:srgbClr val="0B49CB"/>
                </a:solidFill>
                <a:latin typeface="Abadi" panose="020B0604020104020204" pitchFamily="34" charset="0"/>
              </a:rPr>
              <a:t>Space</a:t>
            </a:r>
            <a:r>
              <a:rPr lang="en-US" sz="1900" u="sng" dirty="0">
                <a:solidFill>
                  <a:srgbClr val="C00000"/>
                </a:solidFill>
                <a:latin typeface="Abadi" panose="020B0604020104020204" pitchFamily="34" charset="0"/>
              </a:rPr>
              <a:t>Y</a:t>
            </a:r>
            <a:r>
              <a:rPr lang="en-US" sz="1900" dirty="0">
                <a:solidFill>
                  <a:schemeClr val="accent3">
                    <a:lumMod val="25000"/>
                  </a:schemeClr>
                </a:solidFill>
                <a:latin typeface="Abadi" panose="020B0604020104020204" pitchFamily="34" charset="0"/>
              </a:rPr>
              <a:t> that would like to compete with SpaceX founded by Billionaire industrialist </a:t>
            </a:r>
            <a:r>
              <a:rPr lang="en-US" sz="1900" dirty="0" err="1">
                <a:solidFill>
                  <a:schemeClr val="accent3">
                    <a:lumMod val="25000"/>
                  </a:schemeClr>
                </a:solidFill>
                <a:latin typeface="Abadi" panose="020B0604020104020204" pitchFamily="34" charset="0"/>
              </a:rPr>
              <a:t>Allon</a:t>
            </a:r>
            <a:r>
              <a:rPr lang="en-US" sz="1900" dirty="0">
                <a:solidFill>
                  <a:schemeClr val="accent3">
                    <a:lumMod val="25000"/>
                  </a:schemeClr>
                </a:solidFill>
                <a:latin typeface="Abadi" panose="020B0604020104020204" pitchFamily="34" charset="0"/>
              </a:rPr>
              <a:t> Musk. my job is to use data science instead of rocket science to discover the possibility of competing with SpaceX. I am doing this by gathering information about SpaceX, performing data analytics, modeling ML algorithms and creating dashboards for my team.</a:t>
            </a:r>
          </a:p>
          <a:p>
            <a:pPr algn="just">
              <a:lnSpc>
                <a:spcPct val="110000"/>
              </a:lnSpc>
            </a:pPr>
            <a:endParaRPr lang="en-US" sz="1900" dirty="0">
              <a:solidFill>
                <a:schemeClr val="accent3">
                  <a:lumMod val="25000"/>
                </a:schemeClr>
              </a:solidFill>
              <a:latin typeface="Abadi" panose="020B0604020104020204" pitchFamily="34" charset="0"/>
            </a:endParaRPr>
          </a:p>
          <a:p>
            <a:pPr algn="just">
              <a:lnSpc>
                <a:spcPct val="110000"/>
              </a:lnSpc>
            </a:pPr>
            <a:endParaRPr lang="en-US" sz="1900" b="1" dirty="0">
              <a:solidFill>
                <a:schemeClr val="accent3">
                  <a:lumMod val="25000"/>
                </a:schemeClr>
              </a:solidFill>
              <a:latin typeface="Abadi" panose="020B0604020104020204" pitchFamily="34" charset="0"/>
            </a:endParaRPr>
          </a:p>
          <a:p>
            <a:pPr algn="just">
              <a:lnSpc>
                <a:spcPct val="110000"/>
              </a:lnSpc>
            </a:pPr>
            <a:endParaRPr lang="en-US" sz="1900" dirty="0">
              <a:solidFill>
                <a:schemeClr val="accent3">
                  <a:lumMod val="25000"/>
                </a:schemeClr>
              </a:solidFill>
              <a:latin typeface="Abadi" panose="020B0604020104020204" pitchFamily="34" charset="0"/>
            </a:endParaRPr>
          </a:p>
          <a:p>
            <a:pPr algn="just">
              <a:lnSpc>
                <a:spcPct val="110000"/>
              </a:lnSpc>
            </a:pPr>
            <a:endParaRPr lang="en-US" sz="19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B4F79AA-1C12-4C7A-ABF8-6D546C6CA6F1}"/>
              </a:ext>
            </a:extLst>
          </p:cNvPr>
          <p:cNvPicPr>
            <a:picLocks noChangeAspect="1"/>
          </p:cNvPicPr>
          <p:nvPr/>
        </p:nvPicPr>
        <p:blipFill>
          <a:blip r:embed="rId3"/>
          <a:stretch>
            <a:fillRect/>
          </a:stretch>
        </p:blipFill>
        <p:spPr>
          <a:xfrm>
            <a:off x="2051123" y="1585912"/>
            <a:ext cx="7953375" cy="2619375"/>
          </a:xfrm>
          <a:prstGeom prst="rect">
            <a:avLst/>
          </a:prstGeom>
        </p:spPr>
      </p:pic>
      <p:sp>
        <p:nvSpPr>
          <p:cNvPr id="7" name="TextBox 6">
            <a:extLst>
              <a:ext uri="{FF2B5EF4-FFF2-40B4-BE49-F238E27FC236}">
                <a16:creationId xmlns:a16="http://schemas.microsoft.com/office/drawing/2014/main" id="{C84A9BE7-3CD1-4190-8B42-B8225703C051}"/>
              </a:ext>
            </a:extLst>
          </p:cNvPr>
          <p:cNvSpPr txBox="1"/>
          <p:nvPr/>
        </p:nvSpPr>
        <p:spPr>
          <a:xfrm>
            <a:off x="2170186" y="4364147"/>
            <a:ext cx="6858000" cy="830997"/>
          </a:xfrm>
          <a:prstGeom prst="rect">
            <a:avLst/>
          </a:prstGeom>
          <a:noFill/>
        </p:spPr>
        <p:txBody>
          <a:bodyPr wrap="square">
            <a:spAutoFit/>
          </a:bodyPr>
          <a:lstStyle/>
          <a:p>
            <a:r>
              <a:rPr lang="en-US" sz="1600" dirty="0">
                <a:latin typeface="Abadi"/>
              </a:rPr>
              <a:t>We can see clearly that the success rate of mission outcomes is the most dominant we have only 1 failed mission while we have 99 successful ones.</a:t>
            </a:r>
            <a:endParaRPr lang="en-US" sz="1600" dirty="0">
              <a:solidFill>
                <a:srgbClr val="0B49CB"/>
              </a:solidFill>
              <a:latin typeface="Abadi"/>
            </a:endParaRPr>
          </a:p>
          <a:p>
            <a:endParaRPr lang="en-US" sz="1600" dirty="0">
              <a:solidFill>
                <a:srgbClr val="0B49CB"/>
              </a:solidFill>
              <a:latin typeface="Abadi"/>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AB9EE17-1A71-44DA-8930-9D7CB7607ECA}"/>
              </a:ext>
            </a:extLst>
          </p:cNvPr>
          <p:cNvPicPr>
            <a:picLocks noChangeAspect="1"/>
          </p:cNvPicPr>
          <p:nvPr/>
        </p:nvPicPr>
        <p:blipFill>
          <a:blip r:embed="rId3"/>
          <a:stretch>
            <a:fillRect/>
          </a:stretch>
        </p:blipFill>
        <p:spPr>
          <a:xfrm>
            <a:off x="1000125" y="1443037"/>
            <a:ext cx="7010400" cy="5114925"/>
          </a:xfrm>
          <a:prstGeom prst="rect">
            <a:avLst/>
          </a:prstGeom>
        </p:spPr>
      </p:pic>
      <p:sp>
        <p:nvSpPr>
          <p:cNvPr id="7" name="TextBox 6">
            <a:extLst>
              <a:ext uri="{FF2B5EF4-FFF2-40B4-BE49-F238E27FC236}">
                <a16:creationId xmlns:a16="http://schemas.microsoft.com/office/drawing/2014/main" id="{C4A4B75A-9C34-4B53-9C87-4B99A92CBEA0}"/>
              </a:ext>
            </a:extLst>
          </p:cNvPr>
          <p:cNvSpPr txBox="1"/>
          <p:nvPr/>
        </p:nvSpPr>
        <p:spPr>
          <a:xfrm>
            <a:off x="8189986" y="3215669"/>
            <a:ext cx="3344789" cy="1323439"/>
          </a:xfrm>
          <a:prstGeom prst="rect">
            <a:avLst/>
          </a:prstGeom>
          <a:noFill/>
        </p:spPr>
        <p:txBody>
          <a:bodyPr wrap="square">
            <a:spAutoFit/>
          </a:bodyPr>
          <a:lstStyle/>
          <a:p>
            <a:r>
              <a:rPr lang="en-US" sz="1600" dirty="0">
                <a:latin typeface="Abadi"/>
              </a:rPr>
              <a:t>The booster versions that carry the maximum payload starts with F9 B5 and ranges from B1048 up to B1060 </a:t>
            </a:r>
          </a:p>
          <a:p>
            <a:endParaRPr lang="en-US" sz="1600" dirty="0">
              <a:latin typeface="Abadi"/>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application&#10;&#10;Description automatically generated">
            <a:extLst>
              <a:ext uri="{FF2B5EF4-FFF2-40B4-BE49-F238E27FC236}">
                <a16:creationId xmlns:a16="http://schemas.microsoft.com/office/drawing/2014/main" id="{666770C2-B60C-4916-BBAA-6FB129F1B585}"/>
              </a:ext>
            </a:extLst>
          </p:cNvPr>
          <p:cNvPicPr>
            <a:picLocks noChangeAspect="1"/>
          </p:cNvPicPr>
          <p:nvPr/>
        </p:nvPicPr>
        <p:blipFill>
          <a:blip r:embed="rId3"/>
          <a:stretch>
            <a:fillRect/>
          </a:stretch>
        </p:blipFill>
        <p:spPr>
          <a:xfrm>
            <a:off x="2161658" y="1566689"/>
            <a:ext cx="7411484" cy="2486372"/>
          </a:xfrm>
          <a:prstGeom prst="rect">
            <a:avLst/>
          </a:prstGeom>
        </p:spPr>
      </p:pic>
      <p:sp>
        <p:nvSpPr>
          <p:cNvPr id="7" name="TextBox 6">
            <a:extLst>
              <a:ext uri="{FF2B5EF4-FFF2-40B4-BE49-F238E27FC236}">
                <a16:creationId xmlns:a16="http://schemas.microsoft.com/office/drawing/2014/main" id="{6142934C-8D93-4250-A784-38AF4BAA3A12}"/>
              </a:ext>
            </a:extLst>
          </p:cNvPr>
          <p:cNvSpPr txBox="1"/>
          <p:nvPr/>
        </p:nvSpPr>
        <p:spPr>
          <a:xfrm>
            <a:off x="2409825" y="4377597"/>
            <a:ext cx="6505575" cy="830997"/>
          </a:xfrm>
          <a:prstGeom prst="rect">
            <a:avLst/>
          </a:prstGeom>
          <a:noFill/>
        </p:spPr>
        <p:txBody>
          <a:bodyPr wrap="square">
            <a:spAutoFit/>
          </a:bodyPr>
          <a:lstStyle/>
          <a:p>
            <a:r>
              <a:rPr lang="en-US" sz="1600" dirty="0">
                <a:latin typeface="Abadi"/>
              </a:rPr>
              <a:t>We have two failed landing in 2015 on a drone ship which both in the same site, CCAFS LC-40 and with same booster version F9 v1.1</a:t>
            </a:r>
          </a:p>
          <a:p>
            <a:endParaRPr lang="en-US" sz="1600" dirty="0">
              <a:latin typeface="Abadi"/>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1F9BA0F3-03B9-46BC-B4DD-ACEF42A0E80D}"/>
              </a:ext>
            </a:extLst>
          </p:cNvPr>
          <p:cNvPicPr>
            <a:picLocks noChangeAspect="1"/>
          </p:cNvPicPr>
          <p:nvPr/>
        </p:nvPicPr>
        <p:blipFill rotWithShape="1">
          <a:blip r:embed="rId3"/>
          <a:srcRect l="821"/>
          <a:stretch/>
        </p:blipFill>
        <p:spPr>
          <a:xfrm>
            <a:off x="2105024" y="1680211"/>
            <a:ext cx="8048625" cy="37528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Sites.</a:t>
            </a:r>
          </a:p>
        </p:txBody>
      </p:sp>
      <p:pic>
        <p:nvPicPr>
          <p:cNvPr id="6" name="Picture 5" descr="Map&#10;&#10;Description automatically generated">
            <a:extLst>
              <a:ext uri="{FF2B5EF4-FFF2-40B4-BE49-F238E27FC236}">
                <a16:creationId xmlns:a16="http://schemas.microsoft.com/office/drawing/2014/main" id="{403415D6-FA79-4049-BA4A-475B3BB24628}"/>
              </a:ext>
            </a:extLst>
          </p:cNvPr>
          <p:cNvPicPr>
            <a:picLocks noChangeAspect="1"/>
          </p:cNvPicPr>
          <p:nvPr/>
        </p:nvPicPr>
        <p:blipFill>
          <a:blip r:embed="rId4"/>
          <a:stretch>
            <a:fillRect/>
          </a:stretch>
        </p:blipFill>
        <p:spPr>
          <a:xfrm>
            <a:off x="846556" y="1360966"/>
            <a:ext cx="8039666" cy="3946121"/>
          </a:xfrm>
          <a:prstGeom prst="rect">
            <a:avLst/>
          </a:prstGeom>
        </p:spPr>
      </p:pic>
      <p:pic>
        <p:nvPicPr>
          <p:cNvPr id="8" name="Picture 7">
            <a:extLst>
              <a:ext uri="{FF2B5EF4-FFF2-40B4-BE49-F238E27FC236}">
                <a16:creationId xmlns:a16="http://schemas.microsoft.com/office/drawing/2014/main" id="{E18702CB-77B8-4C64-8632-9A4B2C966500}"/>
              </a:ext>
            </a:extLst>
          </p:cNvPr>
          <p:cNvPicPr>
            <a:picLocks noChangeAspect="1"/>
          </p:cNvPicPr>
          <p:nvPr/>
        </p:nvPicPr>
        <p:blipFill>
          <a:blip r:embed="rId5"/>
          <a:stretch>
            <a:fillRect/>
          </a:stretch>
        </p:blipFill>
        <p:spPr>
          <a:xfrm>
            <a:off x="7637881" y="1368904"/>
            <a:ext cx="4050165" cy="1819567"/>
          </a:xfrm>
          <a:prstGeom prst="rect">
            <a:avLst/>
          </a:prstGeom>
        </p:spPr>
      </p:pic>
      <p:pic>
        <p:nvPicPr>
          <p:cNvPr id="10" name="Picture 9">
            <a:extLst>
              <a:ext uri="{FF2B5EF4-FFF2-40B4-BE49-F238E27FC236}">
                <a16:creationId xmlns:a16="http://schemas.microsoft.com/office/drawing/2014/main" id="{C908DFC5-65B9-429C-90E1-E9B997FC33C8}"/>
              </a:ext>
            </a:extLst>
          </p:cNvPr>
          <p:cNvPicPr>
            <a:picLocks noChangeAspect="1"/>
          </p:cNvPicPr>
          <p:nvPr/>
        </p:nvPicPr>
        <p:blipFill>
          <a:blip r:embed="rId6"/>
          <a:stretch>
            <a:fillRect/>
          </a:stretch>
        </p:blipFill>
        <p:spPr>
          <a:xfrm>
            <a:off x="7637880" y="3188471"/>
            <a:ext cx="4050165" cy="2118617"/>
          </a:xfrm>
          <a:prstGeom prst="rect">
            <a:avLst/>
          </a:prstGeom>
        </p:spPr>
      </p:pic>
      <p:sp>
        <p:nvSpPr>
          <p:cNvPr id="43" name="TextBox 42">
            <a:extLst>
              <a:ext uri="{FF2B5EF4-FFF2-40B4-BE49-F238E27FC236}">
                <a16:creationId xmlns:a16="http://schemas.microsoft.com/office/drawing/2014/main" id="{E5807EEB-3612-4625-A203-0CE8A31AF70E}"/>
              </a:ext>
            </a:extLst>
          </p:cNvPr>
          <p:cNvSpPr txBox="1"/>
          <p:nvPr/>
        </p:nvSpPr>
        <p:spPr>
          <a:xfrm>
            <a:off x="1190626" y="5425408"/>
            <a:ext cx="10734674" cy="923330"/>
          </a:xfrm>
          <a:prstGeom prst="rect">
            <a:avLst/>
          </a:prstGeom>
          <a:noFill/>
        </p:spPr>
        <p:txBody>
          <a:bodyPr wrap="square">
            <a:spAutoFit/>
          </a:bodyPr>
          <a:lstStyle/>
          <a:p>
            <a:pPr algn="l"/>
            <a:r>
              <a:rPr lang="en-US" sz="1800" b="0" i="0" u="none" strike="noStrike" baseline="0" dirty="0">
                <a:latin typeface="Abadi" panose="020B0604020104020204" pitchFamily="34" charset="0"/>
              </a:rPr>
              <a:t>All site locations are near the coast and Equator line, SpaceX focuses on locations that are close to</a:t>
            </a:r>
          </a:p>
          <a:p>
            <a:pPr algn="l"/>
            <a:r>
              <a:rPr lang="en-US" sz="1800" b="0" i="0" u="none" strike="noStrike" baseline="0" dirty="0">
                <a:latin typeface="Abadi" panose="020B0604020104020204" pitchFamily="34" charset="0"/>
              </a:rPr>
              <a:t>water and the zeroth latitude for the purpose of avoiding any undesired accidents.</a:t>
            </a:r>
          </a:p>
          <a:p>
            <a:pPr algn="l"/>
            <a:r>
              <a:rPr lang="en-US" dirty="0">
                <a:latin typeface="Abadi" panose="020B0604020104020204" pitchFamily="34" charset="0"/>
              </a:rPr>
              <a:t>The launch sites are distributed in two states California and Florida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pPr>
            <a:r>
              <a:rPr lang="en-US" sz="3700" dirty="0">
                <a:solidFill>
                  <a:srgbClr val="0B49CB"/>
                </a:solidFill>
                <a:latin typeface="Abadi"/>
              </a:rPr>
              <a:t>Folium Map: Success rate for each launch location</a:t>
            </a:r>
          </a:p>
        </p:txBody>
      </p:sp>
      <p:pic>
        <p:nvPicPr>
          <p:cNvPr id="4" name="Picture 3">
            <a:extLst>
              <a:ext uri="{FF2B5EF4-FFF2-40B4-BE49-F238E27FC236}">
                <a16:creationId xmlns:a16="http://schemas.microsoft.com/office/drawing/2014/main" id="{29965EBC-3957-4FC4-A527-241C05C616BA}"/>
              </a:ext>
            </a:extLst>
          </p:cNvPr>
          <p:cNvPicPr>
            <a:picLocks noChangeAspect="1"/>
          </p:cNvPicPr>
          <p:nvPr/>
        </p:nvPicPr>
        <p:blipFill>
          <a:blip r:embed="rId3"/>
          <a:stretch>
            <a:fillRect/>
          </a:stretch>
        </p:blipFill>
        <p:spPr>
          <a:xfrm>
            <a:off x="419100" y="1516712"/>
            <a:ext cx="6463605" cy="3055361"/>
          </a:xfrm>
          <a:prstGeom prst="rect">
            <a:avLst/>
          </a:prstGeom>
        </p:spPr>
      </p:pic>
      <p:pic>
        <p:nvPicPr>
          <p:cNvPr id="7" name="Picture 6">
            <a:extLst>
              <a:ext uri="{FF2B5EF4-FFF2-40B4-BE49-F238E27FC236}">
                <a16:creationId xmlns:a16="http://schemas.microsoft.com/office/drawing/2014/main" id="{1520C44F-363E-4CC4-8B90-3849DD08DF9D}"/>
              </a:ext>
            </a:extLst>
          </p:cNvPr>
          <p:cNvPicPr>
            <a:picLocks noChangeAspect="1"/>
          </p:cNvPicPr>
          <p:nvPr/>
        </p:nvPicPr>
        <p:blipFill>
          <a:blip r:embed="rId4"/>
          <a:stretch>
            <a:fillRect/>
          </a:stretch>
        </p:blipFill>
        <p:spPr>
          <a:xfrm>
            <a:off x="4933950" y="1516712"/>
            <a:ext cx="1948755" cy="1338144"/>
          </a:xfrm>
          <a:prstGeom prst="rect">
            <a:avLst/>
          </a:prstGeom>
        </p:spPr>
      </p:pic>
      <p:pic>
        <p:nvPicPr>
          <p:cNvPr id="12" name="Picture 11" descr="Map&#10;&#10;Description automatically generated">
            <a:extLst>
              <a:ext uri="{FF2B5EF4-FFF2-40B4-BE49-F238E27FC236}">
                <a16:creationId xmlns:a16="http://schemas.microsoft.com/office/drawing/2014/main" id="{A063DBA7-CF6D-4962-9F8B-768715B4AC66}"/>
              </a:ext>
            </a:extLst>
          </p:cNvPr>
          <p:cNvPicPr>
            <a:picLocks noChangeAspect="1"/>
          </p:cNvPicPr>
          <p:nvPr/>
        </p:nvPicPr>
        <p:blipFill>
          <a:blip r:embed="rId5"/>
          <a:stretch>
            <a:fillRect/>
          </a:stretch>
        </p:blipFill>
        <p:spPr>
          <a:xfrm>
            <a:off x="419100" y="4536896"/>
            <a:ext cx="3444180" cy="1628775"/>
          </a:xfrm>
          <a:prstGeom prst="rect">
            <a:avLst/>
          </a:prstGeom>
        </p:spPr>
      </p:pic>
      <p:pic>
        <p:nvPicPr>
          <p:cNvPr id="14" name="Picture 13" descr="Map&#10;&#10;Description automatically generated">
            <a:extLst>
              <a:ext uri="{FF2B5EF4-FFF2-40B4-BE49-F238E27FC236}">
                <a16:creationId xmlns:a16="http://schemas.microsoft.com/office/drawing/2014/main" id="{6F80B97F-7E5C-4E50-90FB-14A59C21A8E4}"/>
              </a:ext>
            </a:extLst>
          </p:cNvPr>
          <p:cNvPicPr>
            <a:picLocks noChangeAspect="1"/>
          </p:cNvPicPr>
          <p:nvPr/>
        </p:nvPicPr>
        <p:blipFill>
          <a:blip r:embed="rId6"/>
          <a:stretch>
            <a:fillRect/>
          </a:stretch>
        </p:blipFill>
        <p:spPr>
          <a:xfrm>
            <a:off x="3863280" y="4549344"/>
            <a:ext cx="3019425" cy="1628774"/>
          </a:xfrm>
          <a:prstGeom prst="rect">
            <a:avLst/>
          </a:prstGeom>
        </p:spPr>
      </p:pic>
      <p:sp>
        <p:nvSpPr>
          <p:cNvPr id="20" name="TextBox 19">
            <a:extLst>
              <a:ext uri="{FF2B5EF4-FFF2-40B4-BE49-F238E27FC236}">
                <a16:creationId xmlns:a16="http://schemas.microsoft.com/office/drawing/2014/main" id="{9FC45C4B-6B87-4C90-BA5F-80465FE130C6}"/>
              </a:ext>
            </a:extLst>
          </p:cNvPr>
          <p:cNvSpPr txBox="1"/>
          <p:nvPr/>
        </p:nvSpPr>
        <p:spPr>
          <a:xfrm>
            <a:off x="7181849" y="1844063"/>
            <a:ext cx="4034731" cy="2031325"/>
          </a:xfrm>
          <a:prstGeom prst="rect">
            <a:avLst/>
          </a:prstGeom>
          <a:noFill/>
        </p:spPr>
        <p:txBody>
          <a:bodyPr wrap="square">
            <a:spAutoFit/>
          </a:bodyPr>
          <a:lstStyle/>
          <a:p>
            <a:r>
              <a:rPr lang="en-US" dirty="0"/>
              <a:t>From the color-labeled markers in marker clusters, we can easily identify which launch sites have relatively high success rates. </a:t>
            </a:r>
          </a:p>
          <a:p>
            <a:endParaRPr lang="en-US" dirty="0"/>
          </a:p>
          <a:p>
            <a:r>
              <a:rPr lang="en-US" dirty="0">
                <a:solidFill>
                  <a:srgbClr val="00B050"/>
                </a:solidFill>
              </a:rPr>
              <a:t>Green</a:t>
            </a:r>
            <a:r>
              <a:rPr lang="en-US" dirty="0"/>
              <a:t> Marker </a:t>
            </a:r>
            <a:r>
              <a:rPr lang="en-US" dirty="0">
                <a:sym typeface="Wingdings" panose="05000000000000000000" pitchFamily="2" charset="2"/>
              </a:rPr>
              <a:t>= </a:t>
            </a:r>
            <a:r>
              <a:rPr lang="en-US" dirty="0">
                <a:solidFill>
                  <a:srgbClr val="00B050"/>
                </a:solidFill>
                <a:sym typeface="Wingdings" panose="05000000000000000000" pitchFamily="2" charset="2"/>
              </a:rPr>
              <a:t>Successful</a:t>
            </a:r>
            <a:r>
              <a:rPr lang="en-US" dirty="0">
                <a:sym typeface="Wingdings" panose="05000000000000000000" pitchFamily="2" charset="2"/>
              </a:rPr>
              <a:t> Return </a:t>
            </a:r>
          </a:p>
          <a:p>
            <a:r>
              <a:rPr lang="en-US" dirty="0">
                <a:solidFill>
                  <a:srgbClr val="C00000"/>
                </a:solidFill>
              </a:rPr>
              <a:t>Red</a:t>
            </a:r>
            <a:r>
              <a:rPr lang="en-US" dirty="0"/>
              <a:t> Marker     =  </a:t>
            </a:r>
            <a:r>
              <a:rPr lang="en-US" dirty="0">
                <a:solidFill>
                  <a:srgbClr val="C00000"/>
                </a:solidFill>
              </a:rPr>
              <a:t>Failed</a:t>
            </a:r>
            <a:r>
              <a:rPr lang="en-US" dirty="0"/>
              <a:t> Return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Closest Proximities to CCAFS LC-40</a:t>
            </a:r>
          </a:p>
        </p:txBody>
      </p:sp>
      <p:pic>
        <p:nvPicPr>
          <p:cNvPr id="4" name="Picture 3">
            <a:extLst>
              <a:ext uri="{FF2B5EF4-FFF2-40B4-BE49-F238E27FC236}">
                <a16:creationId xmlns:a16="http://schemas.microsoft.com/office/drawing/2014/main" id="{F8532616-3B54-4EFD-8B72-02A98F4F2374}"/>
              </a:ext>
            </a:extLst>
          </p:cNvPr>
          <p:cNvPicPr>
            <a:picLocks noChangeAspect="1"/>
          </p:cNvPicPr>
          <p:nvPr/>
        </p:nvPicPr>
        <p:blipFill>
          <a:blip r:embed="rId3"/>
          <a:stretch>
            <a:fillRect/>
          </a:stretch>
        </p:blipFill>
        <p:spPr>
          <a:xfrm>
            <a:off x="5437781" y="1529744"/>
            <a:ext cx="4915681" cy="2686050"/>
          </a:xfrm>
          <a:prstGeom prst="rect">
            <a:avLst/>
          </a:prstGeom>
        </p:spPr>
      </p:pic>
      <p:pic>
        <p:nvPicPr>
          <p:cNvPr id="7" name="Picture 6">
            <a:extLst>
              <a:ext uri="{FF2B5EF4-FFF2-40B4-BE49-F238E27FC236}">
                <a16:creationId xmlns:a16="http://schemas.microsoft.com/office/drawing/2014/main" id="{18A2582D-BF60-4FC4-B0BC-ACB05FE80F38}"/>
              </a:ext>
            </a:extLst>
          </p:cNvPr>
          <p:cNvPicPr>
            <a:picLocks noChangeAspect="1"/>
          </p:cNvPicPr>
          <p:nvPr/>
        </p:nvPicPr>
        <p:blipFill>
          <a:blip r:embed="rId4"/>
          <a:stretch>
            <a:fillRect/>
          </a:stretch>
        </p:blipFill>
        <p:spPr>
          <a:xfrm>
            <a:off x="859399" y="1529744"/>
            <a:ext cx="4153047" cy="2686050"/>
          </a:xfrm>
          <a:prstGeom prst="rect">
            <a:avLst/>
          </a:prstGeom>
        </p:spPr>
      </p:pic>
      <p:pic>
        <p:nvPicPr>
          <p:cNvPr id="11" name="Picture 10">
            <a:extLst>
              <a:ext uri="{FF2B5EF4-FFF2-40B4-BE49-F238E27FC236}">
                <a16:creationId xmlns:a16="http://schemas.microsoft.com/office/drawing/2014/main" id="{21DDF920-C0E7-46B7-9380-38A35F8F3971}"/>
              </a:ext>
            </a:extLst>
          </p:cNvPr>
          <p:cNvPicPr>
            <a:picLocks noChangeAspect="1"/>
          </p:cNvPicPr>
          <p:nvPr/>
        </p:nvPicPr>
        <p:blipFill>
          <a:blip r:embed="rId5"/>
          <a:stretch>
            <a:fillRect/>
          </a:stretch>
        </p:blipFill>
        <p:spPr>
          <a:xfrm>
            <a:off x="1192774" y="4922731"/>
            <a:ext cx="2905125" cy="1323975"/>
          </a:xfrm>
          <a:prstGeom prst="rect">
            <a:avLst/>
          </a:prstGeom>
        </p:spPr>
      </p:pic>
      <p:sp>
        <p:nvSpPr>
          <p:cNvPr id="13" name="TextBox 12">
            <a:extLst>
              <a:ext uri="{FF2B5EF4-FFF2-40B4-BE49-F238E27FC236}">
                <a16:creationId xmlns:a16="http://schemas.microsoft.com/office/drawing/2014/main" id="{5BD67349-698A-4967-BE24-4F17FB499B27}"/>
              </a:ext>
            </a:extLst>
          </p:cNvPr>
          <p:cNvSpPr txBox="1"/>
          <p:nvPr/>
        </p:nvSpPr>
        <p:spPr>
          <a:xfrm>
            <a:off x="4864700" y="5123053"/>
            <a:ext cx="6870100" cy="923330"/>
          </a:xfrm>
          <a:prstGeom prst="rect">
            <a:avLst/>
          </a:prstGeom>
          <a:noFill/>
        </p:spPr>
        <p:txBody>
          <a:bodyPr wrap="square">
            <a:spAutoFit/>
          </a:bodyPr>
          <a:lstStyle/>
          <a:p>
            <a:r>
              <a:rPr lang="en-US" sz="1800" b="0" i="0" u="none" strike="noStrike" baseline="0" dirty="0">
                <a:latin typeface="Abadi" panose="020B0604020104020204" pitchFamily="34" charset="0"/>
              </a:rPr>
              <a:t>Orlando City Distance </a:t>
            </a:r>
            <a:r>
              <a:rPr lang="en-US" sz="1800" b="0" i="0" u="none" strike="noStrike" baseline="0" dirty="0">
                <a:latin typeface="CambriaMath"/>
              </a:rPr>
              <a:t>≈ </a:t>
            </a:r>
            <a:r>
              <a:rPr lang="en-US" sz="1800" b="0" i="0" u="none" strike="noStrike" baseline="0" dirty="0">
                <a:latin typeface="Abadi" panose="020B0604020104020204" pitchFamily="34" charset="0"/>
              </a:rPr>
              <a:t>78.8 Km, </a:t>
            </a:r>
          </a:p>
          <a:p>
            <a:r>
              <a:rPr lang="en-US" sz="1800" b="0" i="0" u="none" strike="noStrike" baseline="0" dirty="0">
                <a:latin typeface="Abadi" panose="020B0604020104020204" pitchFamily="34" charset="0"/>
              </a:rPr>
              <a:t>Coastline Distance </a:t>
            </a:r>
            <a:r>
              <a:rPr lang="en-US" sz="1800" b="0" i="0" u="none" strike="noStrike" baseline="0" dirty="0">
                <a:latin typeface="CambriaMath"/>
              </a:rPr>
              <a:t>≈ </a:t>
            </a:r>
            <a:r>
              <a:rPr lang="en-US" sz="1800" b="0" i="0" u="none" strike="noStrike" baseline="0" dirty="0">
                <a:latin typeface="Abadi" panose="020B0604020104020204" pitchFamily="34" charset="0"/>
              </a:rPr>
              <a:t>0.97 Km, </a:t>
            </a:r>
          </a:p>
          <a:p>
            <a:r>
              <a:rPr lang="en-US" sz="1800" b="0" i="0" u="none" strike="noStrike" baseline="0" dirty="0">
                <a:latin typeface="Abadi" panose="020B0604020104020204" pitchFamily="34" charset="0"/>
              </a:rPr>
              <a:t>Highway Distance </a:t>
            </a:r>
            <a:r>
              <a:rPr lang="en-US" sz="1800" b="0" i="0" u="none" strike="noStrike" baseline="0" dirty="0">
                <a:latin typeface="CambriaMath"/>
              </a:rPr>
              <a:t>≈ </a:t>
            </a:r>
            <a:r>
              <a:rPr lang="en-US" sz="1800" b="0" i="0" u="none" strike="noStrike" baseline="0" dirty="0">
                <a:latin typeface="Abadi" panose="020B0604020104020204" pitchFamily="34" charset="0"/>
              </a:rPr>
              <a:t>0.95Km</a:t>
            </a:r>
            <a:endParaRPr lang="en-US" dirty="0"/>
          </a:p>
        </p:txBody>
      </p:sp>
      <p:sp>
        <p:nvSpPr>
          <p:cNvPr id="15" name="TextBox 14">
            <a:extLst>
              <a:ext uri="{FF2B5EF4-FFF2-40B4-BE49-F238E27FC236}">
                <a16:creationId xmlns:a16="http://schemas.microsoft.com/office/drawing/2014/main" id="{8F39EBF5-6C45-4544-81C5-066302F756C1}"/>
              </a:ext>
            </a:extLst>
          </p:cNvPr>
          <p:cNvSpPr txBox="1"/>
          <p:nvPr/>
        </p:nvSpPr>
        <p:spPr>
          <a:xfrm>
            <a:off x="4759925" y="4392974"/>
            <a:ext cx="6096000" cy="646331"/>
          </a:xfrm>
          <a:prstGeom prst="rect">
            <a:avLst/>
          </a:prstGeom>
          <a:noFill/>
        </p:spPr>
        <p:txBody>
          <a:bodyPr wrap="square">
            <a:spAutoFit/>
          </a:bodyPr>
          <a:lstStyle/>
          <a:p>
            <a:r>
              <a:rPr lang="en-US" sz="1800" dirty="0">
                <a:solidFill>
                  <a:srgbClr val="0B49CB"/>
                </a:solidFill>
                <a:latin typeface="Abadi" panose="020B0604020104020204" pitchFamily="34" charset="0"/>
              </a:rPr>
              <a:t>we calculated the distances between the launch site (CCAFS LC-40) to its proximities</a:t>
            </a:r>
            <a:endParaRPr lang="en-US" dirty="0"/>
          </a:p>
        </p:txBody>
      </p:sp>
      <p:sp>
        <p:nvSpPr>
          <p:cNvPr id="17" name="TextBox 16">
            <a:extLst>
              <a:ext uri="{FF2B5EF4-FFF2-40B4-BE49-F238E27FC236}">
                <a16:creationId xmlns:a16="http://schemas.microsoft.com/office/drawing/2014/main" id="{43B5F346-917C-49D2-93EF-65D1BC3174B9}"/>
              </a:ext>
            </a:extLst>
          </p:cNvPr>
          <p:cNvSpPr txBox="1"/>
          <p:nvPr/>
        </p:nvSpPr>
        <p:spPr>
          <a:xfrm>
            <a:off x="1394446" y="4392974"/>
            <a:ext cx="2501779" cy="369332"/>
          </a:xfrm>
          <a:prstGeom prst="rect">
            <a:avLst/>
          </a:prstGeom>
          <a:noFill/>
        </p:spPr>
        <p:txBody>
          <a:bodyPr wrap="square">
            <a:spAutoFit/>
          </a:bodyPr>
          <a:lstStyle/>
          <a:p>
            <a:r>
              <a:rPr lang="en-US" sz="1800" dirty="0">
                <a:solidFill>
                  <a:srgbClr val="0B49CB"/>
                </a:solidFill>
                <a:latin typeface="Abadi" panose="020B0604020104020204" pitchFamily="34" charset="0"/>
              </a:rPr>
              <a:t>Proximities </a:t>
            </a:r>
            <a:r>
              <a:rPr lang="en-US" sz="1800" dirty="0" err="1">
                <a:solidFill>
                  <a:srgbClr val="0B49CB"/>
                </a:solidFill>
                <a:latin typeface="Abadi" panose="020B0604020104020204" pitchFamily="34" charset="0"/>
              </a:rPr>
              <a:t>Cordinates</a:t>
            </a:r>
            <a:r>
              <a:rPr lang="en-US" sz="1800" dirty="0">
                <a:solidFill>
                  <a:srgbClr val="0B49CB"/>
                </a:solidFill>
                <a:latin typeface="Abadi" panose="020B0604020104020204" pitchFamily="34" charset="0"/>
              </a:rPr>
              <a:t>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12861" y="62010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pPr>
            <a:r>
              <a:rPr lang="en-US" sz="3700" dirty="0">
                <a:solidFill>
                  <a:srgbClr val="0B49CB"/>
                </a:solidFill>
                <a:latin typeface="Abadi"/>
              </a:rPr>
              <a:t>Dashboard: Launch success count for all sites</a:t>
            </a:r>
          </a:p>
        </p:txBody>
      </p:sp>
      <p:pic>
        <p:nvPicPr>
          <p:cNvPr id="7" name="Picture 6">
            <a:extLst>
              <a:ext uri="{FF2B5EF4-FFF2-40B4-BE49-F238E27FC236}">
                <a16:creationId xmlns:a16="http://schemas.microsoft.com/office/drawing/2014/main" id="{27EBD60E-DB48-4331-AD85-8413DAF4E23C}"/>
              </a:ext>
            </a:extLst>
          </p:cNvPr>
          <p:cNvPicPr>
            <a:picLocks noChangeAspect="1"/>
          </p:cNvPicPr>
          <p:nvPr/>
        </p:nvPicPr>
        <p:blipFill>
          <a:blip r:embed="rId4"/>
          <a:stretch>
            <a:fillRect/>
          </a:stretch>
        </p:blipFill>
        <p:spPr>
          <a:xfrm>
            <a:off x="1341511" y="1428751"/>
            <a:ext cx="9488414" cy="3590218"/>
          </a:xfrm>
          <a:prstGeom prst="rect">
            <a:avLst/>
          </a:prstGeom>
        </p:spPr>
      </p:pic>
      <p:sp>
        <p:nvSpPr>
          <p:cNvPr id="9" name="TextBox 8">
            <a:extLst>
              <a:ext uri="{FF2B5EF4-FFF2-40B4-BE49-F238E27FC236}">
                <a16:creationId xmlns:a16="http://schemas.microsoft.com/office/drawing/2014/main" id="{74FE2F11-398B-45AD-9B5E-5FCCD3D79A84}"/>
              </a:ext>
            </a:extLst>
          </p:cNvPr>
          <p:cNvSpPr txBox="1"/>
          <p:nvPr/>
        </p:nvSpPr>
        <p:spPr>
          <a:xfrm>
            <a:off x="1341511" y="5049684"/>
            <a:ext cx="9145514" cy="1292662"/>
          </a:xfrm>
          <a:prstGeom prst="rect">
            <a:avLst/>
          </a:prstGeom>
          <a:noFill/>
        </p:spPr>
        <p:txBody>
          <a:bodyPr wrap="square">
            <a:spAutoFit/>
          </a:bodyPr>
          <a:lstStyle/>
          <a:p>
            <a:r>
              <a:rPr lang="en-US" sz="1800" b="0" i="0" u="none" strike="noStrike" baseline="0" dirty="0">
                <a:latin typeface="Abadi" panose="020B0604020104020204" pitchFamily="34" charset="0"/>
              </a:rPr>
              <a:t>The graph shows the success percentage for every single site in terms of first stage return:</a:t>
            </a:r>
          </a:p>
          <a:p>
            <a:endParaRPr lang="en-US" dirty="0">
              <a:latin typeface="Abadi" panose="020B0604020104020204" pitchFamily="34" charset="0"/>
            </a:endParaRPr>
          </a:p>
          <a:p>
            <a:pPr marL="285750" indent="-285750">
              <a:buFont typeface="Arial" panose="020B0604020202020204" pitchFamily="34" charset="0"/>
              <a:buChar char="•"/>
            </a:pPr>
            <a:r>
              <a:rPr lang="en-US" sz="1400" b="0" i="0" u="none" strike="noStrike" baseline="0" dirty="0">
                <a:latin typeface="Abadi" panose="020B0604020104020204" pitchFamily="34" charset="0"/>
              </a:rPr>
              <a:t>The best site is KSC LC-39A with 41.7%. of total successful rocket launch among all sites </a:t>
            </a:r>
          </a:p>
          <a:p>
            <a:endParaRPr lang="en-US" sz="1400" b="0" i="0" u="none" strike="noStrike" baseline="0" dirty="0">
              <a:latin typeface="Abadi" panose="020B0604020104020204" pitchFamily="34" charset="0"/>
            </a:endParaRPr>
          </a:p>
          <a:p>
            <a:pPr marL="285750" indent="-285750">
              <a:buFont typeface="Arial" panose="020B0604020202020204" pitchFamily="34" charset="0"/>
              <a:buChar char="•"/>
            </a:pPr>
            <a:r>
              <a:rPr lang="en-US" sz="1400" dirty="0">
                <a:latin typeface="Abadi" panose="020B0604020104020204" pitchFamily="34" charset="0"/>
              </a:rPr>
              <a:t>The least site for successful rocket launch: CCAFS SLC-40 with only12.5%. </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74042" y="1386348"/>
            <a:ext cx="10683930" cy="41098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10000"/>
              </a:lnSpc>
            </a:pPr>
            <a:r>
              <a:rPr lang="en-US" sz="1900" dirty="0">
                <a:solidFill>
                  <a:schemeClr val="accent3">
                    <a:lumMod val="25000"/>
                  </a:schemeClr>
                </a:solidFill>
                <a:latin typeface="Abadi" panose="020B0604020104020204" pitchFamily="34" charset="0"/>
              </a:rPr>
              <a:t>Since 1957, the countries around the world are competing to expand beyond Earth, whether through satellites launches or space exploration, these missions require huge amounts of money where a launch of one space rocket costs in average 165 million dollars, a company like Space X changes the equation by reducing this amount of money massively to only 60 million dollars due to its unique and advanced technologies in returning the first stage of rocket structure.</a:t>
            </a:r>
          </a:p>
          <a:p>
            <a:pPr algn="just">
              <a:lnSpc>
                <a:spcPct val="110000"/>
              </a:lnSpc>
            </a:pPr>
            <a:endParaRPr lang="en-US" sz="1900" dirty="0">
              <a:solidFill>
                <a:schemeClr val="accent3">
                  <a:lumMod val="25000"/>
                </a:schemeClr>
              </a:solidFill>
              <a:latin typeface="Abadi" panose="020B0604020104020204" pitchFamily="34" charset="0"/>
            </a:endParaRPr>
          </a:p>
          <a:p>
            <a:pPr algn="just">
              <a:lnSpc>
                <a:spcPct val="110000"/>
              </a:lnSpc>
            </a:pPr>
            <a:r>
              <a:rPr lang="en-US" sz="1900" dirty="0">
                <a:solidFill>
                  <a:schemeClr val="accent3">
                    <a:lumMod val="25000"/>
                  </a:schemeClr>
                </a:solidFill>
                <a:latin typeface="Abadi" panose="020B0604020104020204" pitchFamily="34" charset="0"/>
              </a:rPr>
              <a:t>As mentioned above one of the key factor of SpaceX’s success in the space race is the first stage of rockets return through a safe landing, from this point we will discover together what are the main attributes or variables that control these successful landings, through asking questions about the nature of the launch process , the payload mass of rocket, launch location, rocket orbit, and more by analyzing and visualizing these information through the data science methodology provided by IBM.</a:t>
            </a:r>
            <a:endParaRPr lang="en-US" sz="4000" dirty="0">
              <a:solidFill>
                <a:schemeClr val="accent3">
                  <a:lumMod val="25000"/>
                </a:schemeClr>
              </a:solidFill>
              <a:latin typeface="Abadi" panose="020B0604020104020204" pitchFamily="34" charset="0"/>
            </a:endParaRPr>
          </a:p>
          <a:p>
            <a:pPr marL="0" indent="0" algn="just">
              <a:buNone/>
            </a:pPr>
            <a:endParaRPr lang="en-US" sz="2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0B49CB"/>
                </a:solidFill>
                <a:latin typeface="Abadi"/>
              </a:rPr>
              <a:t>Dashboard: </a:t>
            </a:r>
            <a:r>
              <a:rPr lang="en-US" dirty="0">
                <a:solidFill>
                  <a:srgbClr val="0B49CB"/>
                </a:solidFill>
                <a:latin typeface="Abadi"/>
              </a:rPr>
              <a:t>Launch success for KSC LC 39A</a:t>
            </a:r>
          </a:p>
        </p:txBody>
      </p:sp>
      <p:pic>
        <p:nvPicPr>
          <p:cNvPr id="4" name="Picture 3">
            <a:extLst>
              <a:ext uri="{FF2B5EF4-FFF2-40B4-BE49-F238E27FC236}">
                <a16:creationId xmlns:a16="http://schemas.microsoft.com/office/drawing/2014/main" id="{8BF1AF48-2D0A-4DFF-BDB6-3D7D0D9ED668}"/>
              </a:ext>
            </a:extLst>
          </p:cNvPr>
          <p:cNvPicPr>
            <a:picLocks noChangeAspect="1"/>
          </p:cNvPicPr>
          <p:nvPr/>
        </p:nvPicPr>
        <p:blipFill>
          <a:blip r:embed="rId3"/>
          <a:stretch>
            <a:fillRect/>
          </a:stretch>
        </p:blipFill>
        <p:spPr>
          <a:xfrm>
            <a:off x="1123950" y="1413203"/>
            <a:ext cx="9944100" cy="3558848"/>
          </a:xfrm>
          <a:prstGeom prst="rect">
            <a:avLst/>
          </a:prstGeom>
        </p:spPr>
      </p:pic>
      <p:sp>
        <p:nvSpPr>
          <p:cNvPr id="9" name="TextBox 8">
            <a:extLst>
              <a:ext uri="{FF2B5EF4-FFF2-40B4-BE49-F238E27FC236}">
                <a16:creationId xmlns:a16="http://schemas.microsoft.com/office/drawing/2014/main" id="{35946242-BE46-45E1-9243-5BD264999AD1}"/>
              </a:ext>
            </a:extLst>
          </p:cNvPr>
          <p:cNvSpPr txBox="1"/>
          <p:nvPr/>
        </p:nvSpPr>
        <p:spPr>
          <a:xfrm>
            <a:off x="1285874" y="5130500"/>
            <a:ext cx="10515599" cy="2092881"/>
          </a:xfrm>
          <a:prstGeom prst="rect">
            <a:avLst/>
          </a:prstGeom>
          <a:noFill/>
        </p:spPr>
        <p:txBody>
          <a:bodyPr wrap="square">
            <a:spAutoFit/>
          </a:bodyPr>
          <a:lstStyle/>
          <a:p>
            <a:r>
              <a:rPr lang="en-US" b="0" i="0" u="none" strike="noStrike" baseline="0" dirty="0">
                <a:latin typeface="Abadi" panose="020B0604020104020204" pitchFamily="34" charset="0"/>
              </a:rPr>
              <a:t>Total Success Launches for site KSC LC-39</a:t>
            </a:r>
          </a:p>
          <a:p>
            <a:endParaRPr lang="en-US" sz="1400" dirty="0">
              <a:latin typeface="Abadi" panose="020B0604020104020204" pitchFamily="34" charset="0"/>
            </a:endParaRPr>
          </a:p>
          <a:p>
            <a:pPr marL="285750" indent="-285750">
              <a:buFont typeface="Arial" panose="020B0604020202020204" pitchFamily="34" charset="0"/>
              <a:buChar char="•"/>
            </a:pPr>
            <a:r>
              <a:rPr lang="en-US" sz="1400" b="0" i="0" u="none" strike="noStrike" baseline="0" dirty="0">
                <a:latin typeface="Abadi" panose="020B0604020104020204" pitchFamily="34" charset="0"/>
              </a:rPr>
              <a:t>KSC LC-39A with 76.9% successful missions </a:t>
            </a:r>
          </a:p>
          <a:p>
            <a:pPr marL="285750" indent="-285750">
              <a:buFont typeface="Arial" panose="020B0604020202020204" pitchFamily="34" charset="0"/>
              <a:buChar char="•"/>
            </a:pPr>
            <a:endParaRPr lang="en-US" sz="1400" b="0" i="0" u="none" strike="noStrike" baseline="0" dirty="0">
              <a:latin typeface="Abadi" panose="020B0604020104020204" pitchFamily="34" charset="0"/>
            </a:endParaRPr>
          </a:p>
          <a:p>
            <a:pPr marL="285750" indent="-285750">
              <a:buFont typeface="Arial" panose="020B0604020202020204" pitchFamily="34" charset="0"/>
              <a:buChar char="•"/>
            </a:pPr>
            <a:r>
              <a:rPr lang="en-US" sz="1400" b="0" i="0" u="none" strike="noStrike" baseline="0" dirty="0">
                <a:latin typeface="Abadi" panose="020B0604020104020204" pitchFamily="34" charset="0"/>
              </a:rPr>
              <a:t>KSC LC-39A with 23.1% Failed missions </a:t>
            </a:r>
          </a:p>
          <a:p>
            <a:pPr marL="285750" indent="-285750">
              <a:buFont typeface="Arial" panose="020B0604020202020204" pitchFamily="34" charset="0"/>
              <a:buChar char="•"/>
            </a:pPr>
            <a:endParaRPr lang="en-US" sz="1400" b="0" i="0" u="none" strike="noStrike" baseline="0" dirty="0">
              <a:latin typeface="Abadi" panose="020B0604020104020204" pitchFamily="34" charset="0"/>
            </a:endParaRPr>
          </a:p>
          <a:p>
            <a:pPr marL="285750" indent="-285750">
              <a:buFont typeface="Arial" panose="020B0604020202020204" pitchFamily="34" charset="0"/>
              <a:buChar char="•"/>
            </a:pPr>
            <a:endParaRPr lang="en-US" sz="1400" b="0" i="0" u="none" strike="noStrike" baseline="0" dirty="0">
              <a:latin typeface="Abadi" panose="020B0604020104020204" pitchFamily="34" charset="0"/>
            </a:endParaRPr>
          </a:p>
          <a:p>
            <a:pPr marL="285750" indent="-285750">
              <a:buFont typeface="Arial" panose="020B0604020202020204" pitchFamily="34" charset="0"/>
              <a:buChar char="•"/>
            </a:pPr>
            <a:endParaRPr lang="en-US" sz="1400" dirty="0">
              <a:latin typeface="Abadi" panose="020B0604020104020204" pitchFamily="34" charset="0"/>
            </a:endParaRPr>
          </a:p>
          <a:p>
            <a:pPr marL="285750" indent="-285750">
              <a:buFont typeface="Arial" panose="020B0604020202020204" pitchFamily="34" charset="0"/>
              <a:buChar char="•"/>
            </a:pPr>
            <a:endParaRPr lang="en-US" sz="1400" b="0" i="0" u="none" strike="noStrike" baseline="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B934F689-5FD0-4848-87F3-79CB658DDBBD}"/>
              </a:ext>
            </a:extLst>
          </p:cNvPr>
          <p:cNvPicPr>
            <a:picLocks noChangeAspect="1"/>
          </p:cNvPicPr>
          <p:nvPr/>
        </p:nvPicPr>
        <p:blipFill>
          <a:blip r:embed="rId3"/>
          <a:stretch>
            <a:fillRect/>
          </a:stretch>
        </p:blipFill>
        <p:spPr>
          <a:xfrm>
            <a:off x="1216061" y="1332850"/>
            <a:ext cx="9759877" cy="3449350"/>
          </a:xfrm>
          <a:prstGeom prst="rect">
            <a:avLst/>
          </a:prstGeom>
        </p:spPr>
      </p:pic>
      <p:sp>
        <p:nvSpPr>
          <p:cNvPr id="8" name="TextBox 7">
            <a:extLst>
              <a:ext uri="{FF2B5EF4-FFF2-40B4-BE49-F238E27FC236}">
                <a16:creationId xmlns:a16="http://schemas.microsoft.com/office/drawing/2014/main" id="{DEFD6925-0BB9-494F-BC85-0559E7398B6C}"/>
              </a:ext>
            </a:extLst>
          </p:cNvPr>
          <p:cNvSpPr txBox="1"/>
          <p:nvPr/>
        </p:nvSpPr>
        <p:spPr>
          <a:xfrm>
            <a:off x="1409700" y="4866412"/>
            <a:ext cx="9875911" cy="923330"/>
          </a:xfrm>
          <a:prstGeom prst="rect">
            <a:avLst/>
          </a:prstGeom>
          <a:noFill/>
        </p:spPr>
        <p:txBody>
          <a:bodyPr wrap="square">
            <a:spAutoFit/>
          </a:bodyPr>
          <a:lstStyle/>
          <a:p>
            <a:pPr algn="l"/>
            <a:r>
              <a:rPr lang="en-US" sz="1800" b="0" i="0" u="none" strike="noStrike" baseline="0" dirty="0">
                <a:latin typeface="Abadi" panose="020B0604020104020204" pitchFamily="34" charset="0"/>
              </a:rPr>
              <a:t>This interactive scatter plot shows the launch outcome based </a:t>
            </a:r>
            <a:r>
              <a:rPr lang="en-US" dirty="0">
                <a:latin typeface="Abadi" panose="020B0604020104020204" pitchFamily="34" charset="0"/>
              </a:rPr>
              <a:t>on the relationship between the payload mass and the final outcomes </a:t>
            </a:r>
            <a:r>
              <a:rPr lang="en-US" sz="1800" b="0" i="0" u="none" strike="noStrike" baseline="0" dirty="0">
                <a:latin typeface="Abadi" panose="020B0604020104020204" pitchFamily="34" charset="0"/>
              </a:rPr>
              <a:t>as we </a:t>
            </a:r>
            <a:r>
              <a:rPr lang="en-US" dirty="0">
                <a:latin typeface="Abadi" panose="020B0604020104020204" pitchFamily="34" charset="0"/>
              </a:rPr>
              <a:t>can infer that the </a:t>
            </a:r>
            <a:r>
              <a:rPr lang="en-US" sz="1800" b="0" i="0" u="none" strike="noStrike" baseline="0" dirty="0">
                <a:latin typeface="Abadi" panose="020B0604020104020204" pitchFamily="34" charset="0"/>
              </a:rPr>
              <a:t>success rate per booster version for example, the payload mass &lt; 4000 kg more likely to be successful.  </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E23E508E-BBB4-4C1F-BC9E-D9D453C0BDC7}"/>
              </a:ext>
            </a:extLst>
          </p:cNvPr>
          <p:cNvPicPr>
            <a:picLocks noChangeAspect="1"/>
          </p:cNvPicPr>
          <p:nvPr/>
        </p:nvPicPr>
        <p:blipFill>
          <a:blip r:embed="rId3"/>
          <a:stretch>
            <a:fillRect/>
          </a:stretch>
        </p:blipFill>
        <p:spPr>
          <a:xfrm>
            <a:off x="3556604" y="1686418"/>
            <a:ext cx="4853214" cy="2828432"/>
          </a:xfrm>
          <a:prstGeom prst="rect">
            <a:avLst/>
          </a:prstGeom>
        </p:spPr>
      </p:pic>
      <p:sp>
        <p:nvSpPr>
          <p:cNvPr id="10" name="TextBox 9">
            <a:extLst>
              <a:ext uri="{FF2B5EF4-FFF2-40B4-BE49-F238E27FC236}">
                <a16:creationId xmlns:a16="http://schemas.microsoft.com/office/drawing/2014/main" id="{3F580294-B075-4F56-8675-0E9452CA5CC2}"/>
              </a:ext>
            </a:extLst>
          </p:cNvPr>
          <p:cNvSpPr txBox="1"/>
          <p:nvPr/>
        </p:nvSpPr>
        <p:spPr>
          <a:xfrm>
            <a:off x="1104900" y="4866412"/>
            <a:ext cx="10180711" cy="646331"/>
          </a:xfrm>
          <a:prstGeom prst="rect">
            <a:avLst/>
          </a:prstGeom>
          <a:noFill/>
        </p:spPr>
        <p:txBody>
          <a:bodyPr wrap="square">
            <a:spAutoFit/>
          </a:bodyPr>
          <a:lstStyle/>
          <a:p>
            <a:pPr algn="l"/>
            <a:r>
              <a:rPr lang="en-US" dirty="0">
                <a:latin typeface="Abadi" panose="020B0604020104020204" pitchFamily="34" charset="0"/>
              </a:rPr>
              <a:t>Logistic Regression , SVM and KNN has the same performance where the Jaccard Score is same : 0.8</a:t>
            </a:r>
          </a:p>
          <a:p>
            <a:pPr algn="l"/>
            <a:r>
              <a:rPr lang="en-US" dirty="0">
                <a:latin typeface="Abadi" panose="020B0604020104020204" pitchFamily="34" charset="0"/>
              </a:rPr>
              <a:t>Where Decision Tree has the worst performance compared to other models. </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051560" y="4329321"/>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rgbClr val="0B49CB"/>
                </a:solidFill>
                <a:latin typeface="Abadi" panose="020B0604020104020204" pitchFamily="34" charset="0"/>
                <a:ea typeface="+mj-ea"/>
                <a:cs typeface="+mj-cs"/>
              </a:rPr>
              <a:t>Confusion Matrix</a:t>
            </a:r>
          </a:p>
        </p:txBody>
      </p:sp>
      <p:pic>
        <p:nvPicPr>
          <p:cNvPr id="3" name="Picture 2" descr="Chart&#10;&#10;Description automatically generated with medium confidence">
            <a:extLst>
              <a:ext uri="{FF2B5EF4-FFF2-40B4-BE49-F238E27FC236}">
                <a16:creationId xmlns:a16="http://schemas.microsoft.com/office/drawing/2014/main" id="{190BE010-D86A-4156-93AC-71F05601AD38}"/>
              </a:ext>
            </a:extLst>
          </p:cNvPr>
          <p:cNvPicPr>
            <a:picLocks noChangeAspect="1"/>
          </p:cNvPicPr>
          <p:nvPr/>
        </p:nvPicPr>
        <p:blipFill>
          <a:blip r:embed="rId3"/>
          <a:stretch>
            <a:fillRect/>
          </a:stretch>
        </p:blipFill>
        <p:spPr>
          <a:xfrm>
            <a:off x="1147108" y="361910"/>
            <a:ext cx="4307750" cy="3483864"/>
          </a:xfrm>
          <a:prstGeom prst="rect">
            <a:avLst/>
          </a:prstGeom>
        </p:spPr>
      </p:pic>
      <p:pic>
        <p:nvPicPr>
          <p:cNvPr id="10" name="Picture 9" descr="Diagram&#10;&#10;Description automatically generated with low confidence">
            <a:extLst>
              <a:ext uri="{FF2B5EF4-FFF2-40B4-BE49-F238E27FC236}">
                <a16:creationId xmlns:a16="http://schemas.microsoft.com/office/drawing/2014/main" id="{AFA20B9F-6BAD-4608-9E8D-6337519C776A}"/>
              </a:ext>
            </a:extLst>
          </p:cNvPr>
          <p:cNvPicPr>
            <a:picLocks noChangeAspect="1"/>
          </p:cNvPicPr>
          <p:nvPr/>
        </p:nvPicPr>
        <p:blipFill>
          <a:blip r:embed="rId4"/>
          <a:stretch>
            <a:fillRect/>
          </a:stretch>
        </p:blipFill>
        <p:spPr>
          <a:xfrm>
            <a:off x="6613091" y="357251"/>
            <a:ext cx="4694568" cy="3483864"/>
          </a:xfrm>
          <a:prstGeom prst="rect">
            <a:avLst/>
          </a:prstGeom>
        </p:spPr>
      </p:pic>
      <p:sp>
        <p:nvSpPr>
          <p:cNvPr id="30" name="Rectangle 2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Rectangle 3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0C6A698-8205-4CDB-8D02-1DB82CB8C2BB}"/>
              </a:ext>
            </a:extLst>
          </p:cNvPr>
          <p:cNvSpPr txBox="1"/>
          <p:nvPr/>
        </p:nvSpPr>
        <p:spPr>
          <a:xfrm>
            <a:off x="5206304" y="4329321"/>
            <a:ext cx="6431280" cy="1645920"/>
          </a:xfrm>
          <a:prstGeom prst="rect">
            <a:avLst/>
          </a:prstGeom>
        </p:spPr>
        <p:txBody>
          <a:bodyPr vert="horz" lIns="91440" tIns="45720" rIns="91440" bIns="45720" rtlCol="0" anchor="ctr">
            <a:normAutofit/>
          </a:bodyPr>
          <a:lstStyle/>
          <a:p>
            <a:pPr>
              <a:lnSpc>
                <a:spcPct val="90000"/>
              </a:lnSpc>
              <a:spcAft>
                <a:spcPts val="600"/>
              </a:spcAft>
            </a:pPr>
            <a:r>
              <a:rPr lang="en-US" sz="1400" b="1" dirty="0">
                <a:latin typeface="Abadi" panose="020B0604020104020204" pitchFamily="34" charset="0"/>
              </a:rPr>
              <a:t>Logistic Regression , SVM and KNN have the same confusion matrix and results:</a:t>
            </a:r>
          </a:p>
          <a:p>
            <a:pPr indent="-228600">
              <a:lnSpc>
                <a:spcPct val="90000"/>
              </a:lnSpc>
              <a:spcAft>
                <a:spcPts val="600"/>
              </a:spcAft>
              <a:buFont typeface="Arial" panose="020B0604020202020204" pitchFamily="34" charset="0"/>
              <a:buChar char="•"/>
            </a:pPr>
            <a:r>
              <a:rPr lang="en-US" sz="1400" dirty="0">
                <a:latin typeface="Abadi" panose="020B0604020104020204" pitchFamily="34" charset="0"/>
              </a:rPr>
              <a:t>True Positive = 12</a:t>
            </a:r>
          </a:p>
          <a:p>
            <a:pPr indent="-228600">
              <a:lnSpc>
                <a:spcPct val="90000"/>
              </a:lnSpc>
              <a:spcAft>
                <a:spcPts val="600"/>
              </a:spcAft>
              <a:buFont typeface="Arial" panose="020B0604020202020204" pitchFamily="34" charset="0"/>
              <a:buChar char="•"/>
            </a:pPr>
            <a:r>
              <a:rPr lang="en-US" sz="1400" dirty="0">
                <a:latin typeface="Abadi" panose="020B0604020104020204" pitchFamily="34" charset="0"/>
              </a:rPr>
              <a:t>False Positive = 0</a:t>
            </a:r>
          </a:p>
          <a:p>
            <a:pPr indent="-228600">
              <a:lnSpc>
                <a:spcPct val="90000"/>
              </a:lnSpc>
              <a:spcAft>
                <a:spcPts val="600"/>
              </a:spcAft>
              <a:buFont typeface="Arial" panose="020B0604020202020204" pitchFamily="34" charset="0"/>
              <a:buChar char="•"/>
            </a:pPr>
            <a:r>
              <a:rPr lang="en-US" sz="1400" dirty="0">
                <a:latin typeface="Abadi" panose="020B0604020104020204" pitchFamily="34" charset="0"/>
              </a:rPr>
              <a:t>True Negative =  3 </a:t>
            </a:r>
          </a:p>
          <a:p>
            <a:pPr indent="-228600">
              <a:lnSpc>
                <a:spcPct val="90000"/>
              </a:lnSpc>
              <a:spcAft>
                <a:spcPts val="600"/>
              </a:spcAft>
              <a:buFont typeface="Arial" panose="020B0604020202020204" pitchFamily="34" charset="0"/>
              <a:buChar char="•"/>
            </a:pPr>
            <a:r>
              <a:rPr lang="en-US" sz="1400" dirty="0">
                <a:latin typeface="Abadi" panose="020B0604020104020204" pitchFamily="34" charset="0"/>
              </a:rPr>
              <a:t>False Negative = 3 </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
        <p:nvSpPr>
          <p:cNvPr id="7" name="Rectangle 6">
            <a:extLst>
              <a:ext uri="{FF2B5EF4-FFF2-40B4-BE49-F238E27FC236}">
                <a16:creationId xmlns:a16="http://schemas.microsoft.com/office/drawing/2014/main" id="{67BACB61-C80F-4806-BF84-BCF63D01BB09}"/>
              </a:ext>
            </a:extLst>
          </p:cNvPr>
          <p:cNvSpPr/>
          <p:nvPr/>
        </p:nvSpPr>
        <p:spPr>
          <a:xfrm>
            <a:off x="490408" y="4800238"/>
            <a:ext cx="128016" cy="704088"/>
          </a:xfrm>
          <a:prstGeom prst="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Conclusions</a:t>
            </a:r>
          </a:p>
        </p:txBody>
      </p:sp>
      <p:sp>
        <p:nvSpPr>
          <p:cNvPr id="17" name="Rectangle 1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45</a:t>
            </a:fld>
            <a:endParaRPr lang="en-US" sz="1200">
              <a:solidFill>
                <a:schemeClr val="tx1">
                  <a:lumMod val="50000"/>
                  <a:lumOff val="50000"/>
                </a:schemeClr>
              </a:solidFill>
              <a:latin typeface="+mn-lt"/>
            </a:endParaRPr>
          </a:p>
        </p:txBody>
      </p:sp>
      <p:graphicFrame>
        <p:nvGraphicFramePr>
          <p:cNvPr id="11" name="Content Placeholder 3">
            <a:extLst>
              <a:ext uri="{FF2B5EF4-FFF2-40B4-BE49-F238E27FC236}">
                <a16:creationId xmlns:a16="http://schemas.microsoft.com/office/drawing/2014/main" id="{59599C90-30DD-4673-BBF8-B563C4AA3D98}"/>
              </a:ext>
            </a:extLst>
          </p:cNvPr>
          <p:cNvGraphicFramePr>
            <a:graphicFrameLocks noGrp="1"/>
          </p:cNvGraphicFramePr>
          <p:nvPr>
            <p:ph sz="half" idx="4294967295"/>
            <p:extLst>
              <p:ext uri="{D42A27DB-BD31-4B8C-83A1-F6EECF244321}">
                <p14:modId xmlns:p14="http://schemas.microsoft.com/office/powerpoint/2010/main" val="387367389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4F8B5187-5ACA-4E49-8EC7-89E81BEC3D2D}"/>
              </a:ext>
            </a:extLst>
          </p:cNvPr>
          <p:cNvSpPr/>
          <p:nvPr/>
        </p:nvSpPr>
        <p:spPr>
          <a:xfrm>
            <a:off x="838200" y="1538176"/>
            <a:ext cx="1876505" cy="114614"/>
          </a:xfrm>
          <a:prstGeom prst="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58963"/>
            <a:ext cx="9745589" cy="4351337"/>
          </a:xfrm>
          <a:prstGeom prst="rect">
            <a:avLst/>
          </a:prstGeom>
        </p:spPr>
        <p:txBody>
          <a:bodyPr>
            <a:normAutofit/>
          </a:bodyPr>
          <a:lstStyle/>
          <a:p>
            <a:pPr>
              <a:lnSpc>
                <a:spcPct val="100000"/>
              </a:lnSpc>
              <a:spcBef>
                <a:spcPts val="1400"/>
              </a:spcBef>
            </a:pPr>
            <a:r>
              <a:rPr lang="en-US" sz="1800" b="0" i="0" u="none" strike="noStrike" baseline="0" dirty="0">
                <a:solidFill>
                  <a:srgbClr val="262626"/>
                </a:solidFill>
                <a:latin typeface="Abadi" panose="020B0604020104020204" pitchFamily="34" charset="0"/>
              </a:rPr>
              <a:t>SpaceX API URL </a:t>
            </a:r>
            <a:r>
              <a:rPr lang="en-US" sz="1800" b="0" i="0" u="none" strike="noStrike" baseline="0" dirty="0">
                <a:solidFill>
                  <a:srgbClr val="0B49CB"/>
                </a:solidFill>
                <a:latin typeface="Abadi" panose="020B0604020104020204" pitchFamily="34" charset="0"/>
              </a:rPr>
              <a:t>”Click Here“</a:t>
            </a:r>
          </a:p>
          <a:p>
            <a:pPr>
              <a:lnSpc>
                <a:spcPct val="100000"/>
              </a:lnSpc>
              <a:spcBef>
                <a:spcPts val="1400"/>
              </a:spcBef>
            </a:pPr>
            <a:r>
              <a:rPr lang="en-US" sz="1800" b="0" i="0" u="none" strike="noStrike" baseline="0" dirty="0">
                <a:solidFill>
                  <a:srgbClr val="262626"/>
                </a:solidFill>
                <a:latin typeface="Abadi" panose="020B0604020104020204" pitchFamily="34" charset="0"/>
              </a:rPr>
              <a:t>SpaceX Static Wikipedia URL </a:t>
            </a:r>
            <a:r>
              <a:rPr lang="en-US" sz="1800" b="0" i="0" u="none" strike="noStrike" baseline="0" dirty="0">
                <a:solidFill>
                  <a:srgbClr val="0B49CB"/>
                </a:solidFill>
                <a:latin typeface="Abadi" panose="020B0604020104020204" pitchFamily="34" charset="0"/>
              </a:rPr>
              <a:t>”Click Here“</a:t>
            </a:r>
          </a:p>
          <a:p>
            <a:pPr>
              <a:lnSpc>
                <a:spcPct val="100000"/>
              </a:lnSpc>
              <a:spcBef>
                <a:spcPts val="1400"/>
              </a:spcBef>
            </a:pPr>
            <a:r>
              <a:rPr lang="en-US" sz="1800" b="0" i="0" u="none" strike="noStrike" baseline="0" dirty="0">
                <a:solidFill>
                  <a:srgbClr val="262626"/>
                </a:solidFill>
                <a:latin typeface="Abadi" panose="020B0604020104020204" pitchFamily="34" charset="0"/>
              </a:rPr>
              <a:t>SpaceX data used in ML training </a:t>
            </a:r>
            <a:r>
              <a:rPr lang="en-US" sz="1800" b="0" i="0" u="none" strike="noStrike" baseline="0" dirty="0">
                <a:solidFill>
                  <a:srgbClr val="0B49CB"/>
                </a:solidFill>
                <a:latin typeface="Abadi" panose="020B0604020104020204" pitchFamily="34" charset="0"/>
              </a:rPr>
              <a:t>“Click Here”</a:t>
            </a:r>
            <a:endParaRPr lang="en-US" sz="1800" dirty="0">
              <a:solidFill>
                <a:srgbClr val="0B49CB"/>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3" name="Picture 2" descr="A picture containing text, room, gambling house, clipart&#10;&#10;Description automatically generated">
            <a:extLst>
              <a:ext uri="{FF2B5EF4-FFF2-40B4-BE49-F238E27FC236}">
                <a16:creationId xmlns:a16="http://schemas.microsoft.com/office/drawing/2014/main" id="{DC110F3C-49BC-4C79-A6C5-6F02154B8D8E}"/>
              </a:ext>
            </a:extLst>
          </p:cNvPr>
          <p:cNvPicPr>
            <a:picLocks noChangeAspect="1"/>
          </p:cNvPicPr>
          <p:nvPr/>
        </p:nvPicPr>
        <p:blipFill>
          <a:blip r:embed="rId3"/>
          <a:stretch>
            <a:fillRect/>
          </a:stretch>
        </p:blipFill>
        <p:spPr>
          <a:xfrm>
            <a:off x="770011" y="1295382"/>
            <a:ext cx="615068" cy="615068"/>
          </a:xfrm>
          <a:prstGeom prst="rect">
            <a:avLst/>
          </a:prstGeom>
        </p:spPr>
      </p:pic>
      <p:sp>
        <p:nvSpPr>
          <p:cNvPr id="8" name="TextBox 7">
            <a:extLst>
              <a:ext uri="{FF2B5EF4-FFF2-40B4-BE49-F238E27FC236}">
                <a16:creationId xmlns:a16="http://schemas.microsoft.com/office/drawing/2014/main" id="{591487C8-C3DC-49C8-91DD-3D9E66FA2067}"/>
              </a:ext>
            </a:extLst>
          </p:cNvPr>
          <p:cNvSpPr txBox="1"/>
          <p:nvPr/>
        </p:nvSpPr>
        <p:spPr>
          <a:xfrm>
            <a:off x="1814051" y="1236149"/>
            <a:ext cx="8563897" cy="733534"/>
          </a:xfrm>
          <a:prstGeom prst="rect">
            <a:avLst/>
          </a:prstGeom>
          <a:noFill/>
        </p:spPr>
        <p:txBody>
          <a:bodyPr wrap="square">
            <a:spAutoFit/>
          </a:bodyPr>
          <a:lstStyle/>
          <a:p>
            <a:pPr>
              <a:spcBef>
                <a:spcPts val="1400"/>
              </a:spcBef>
            </a:pPr>
            <a:r>
              <a:rPr lang="en-US" sz="1600" dirty="0">
                <a:solidFill>
                  <a:srgbClr val="0B49CB"/>
                </a:solidFill>
                <a:latin typeface="Abadi"/>
              </a:rPr>
              <a:t>1- Data collection Methodology: </a:t>
            </a:r>
          </a:p>
          <a:p>
            <a:pPr>
              <a:spcBef>
                <a:spcPts val="1400"/>
              </a:spcBef>
            </a:pPr>
            <a:r>
              <a:rPr lang="en-US" sz="1400" dirty="0">
                <a:solidFill>
                  <a:schemeClr val="bg2">
                    <a:lumMod val="50000"/>
                  </a:schemeClr>
                </a:solidFill>
                <a:latin typeface="Abadi"/>
              </a:rPr>
              <a:t>The data was collected using SpaceX rest API in addition of using data web scraping</a:t>
            </a:r>
            <a:r>
              <a:rPr lang="en-US" sz="1400" dirty="0">
                <a:solidFill>
                  <a:srgbClr val="0B49CB"/>
                </a:solidFill>
                <a:latin typeface="Abadi"/>
              </a:rPr>
              <a:t> </a:t>
            </a:r>
            <a:r>
              <a:rPr lang="en-US" sz="1400" dirty="0">
                <a:solidFill>
                  <a:schemeClr val="bg2">
                    <a:lumMod val="50000"/>
                  </a:schemeClr>
                </a:solidFill>
                <a:latin typeface="Abadi"/>
              </a:rPr>
              <a:t>on Wikipedia webpages.</a:t>
            </a:r>
          </a:p>
        </p:txBody>
      </p:sp>
      <p:sp>
        <p:nvSpPr>
          <p:cNvPr id="11" name="TextBox 10">
            <a:extLst>
              <a:ext uri="{FF2B5EF4-FFF2-40B4-BE49-F238E27FC236}">
                <a16:creationId xmlns:a16="http://schemas.microsoft.com/office/drawing/2014/main" id="{7E1A123B-C7B3-4AF4-8F43-4591AC6DB03A}"/>
              </a:ext>
            </a:extLst>
          </p:cNvPr>
          <p:cNvSpPr txBox="1"/>
          <p:nvPr/>
        </p:nvSpPr>
        <p:spPr>
          <a:xfrm>
            <a:off x="1814051" y="2114509"/>
            <a:ext cx="9340645" cy="948978"/>
          </a:xfrm>
          <a:prstGeom prst="rect">
            <a:avLst/>
          </a:prstGeom>
          <a:noFill/>
        </p:spPr>
        <p:txBody>
          <a:bodyPr wrap="square">
            <a:spAutoFit/>
          </a:bodyPr>
          <a:lstStyle/>
          <a:p>
            <a:pPr>
              <a:spcBef>
                <a:spcPts val="1400"/>
              </a:spcBef>
            </a:pPr>
            <a:r>
              <a:rPr lang="en-US" sz="1600" dirty="0">
                <a:solidFill>
                  <a:srgbClr val="0B49CB"/>
                </a:solidFill>
                <a:latin typeface="Abadi"/>
              </a:rPr>
              <a:t>2- Perform data wrangling: </a:t>
            </a:r>
          </a:p>
          <a:p>
            <a:pPr>
              <a:spcBef>
                <a:spcPts val="1400"/>
              </a:spcBef>
            </a:pPr>
            <a:r>
              <a:rPr lang="en-US" sz="1400" dirty="0">
                <a:solidFill>
                  <a:schemeClr val="bg2">
                    <a:lumMod val="50000"/>
                  </a:schemeClr>
                </a:solidFill>
                <a:latin typeface="Abadi"/>
              </a:rPr>
              <a:t>The data was preprocessed using Panadas and NumPy, some of main technique are used: </a:t>
            </a:r>
            <a:r>
              <a:rPr lang="en-US" sz="1400" dirty="0" err="1">
                <a:solidFill>
                  <a:schemeClr val="bg2">
                    <a:lumMod val="50000"/>
                  </a:schemeClr>
                </a:solidFill>
                <a:latin typeface="Abadi"/>
              </a:rPr>
              <a:t>OneHot</a:t>
            </a:r>
            <a:r>
              <a:rPr lang="en-US" sz="1400" dirty="0">
                <a:solidFill>
                  <a:schemeClr val="bg2">
                    <a:lumMod val="50000"/>
                  </a:schemeClr>
                </a:solidFill>
                <a:latin typeface="Abadi"/>
              </a:rPr>
              <a:t> encoding, unnecessary columns removal, data normalization and standardization.</a:t>
            </a:r>
          </a:p>
        </p:txBody>
      </p:sp>
      <p:sp>
        <p:nvSpPr>
          <p:cNvPr id="15" name="TextBox 14">
            <a:extLst>
              <a:ext uri="{FF2B5EF4-FFF2-40B4-BE49-F238E27FC236}">
                <a16:creationId xmlns:a16="http://schemas.microsoft.com/office/drawing/2014/main" id="{4E7DFA2A-AD3E-47ED-981F-04735EDE1DA5}"/>
              </a:ext>
            </a:extLst>
          </p:cNvPr>
          <p:cNvSpPr txBox="1"/>
          <p:nvPr/>
        </p:nvSpPr>
        <p:spPr>
          <a:xfrm>
            <a:off x="1814050" y="3107736"/>
            <a:ext cx="9340645" cy="733534"/>
          </a:xfrm>
          <a:prstGeom prst="rect">
            <a:avLst/>
          </a:prstGeom>
          <a:noFill/>
        </p:spPr>
        <p:txBody>
          <a:bodyPr wrap="square">
            <a:spAutoFit/>
          </a:bodyPr>
          <a:lstStyle/>
          <a:p>
            <a:pPr>
              <a:spcBef>
                <a:spcPts val="1400"/>
              </a:spcBef>
            </a:pPr>
            <a:r>
              <a:rPr lang="en-US" sz="1600" dirty="0">
                <a:solidFill>
                  <a:srgbClr val="0B49CB"/>
                </a:solidFill>
                <a:latin typeface="Abadi"/>
              </a:rPr>
              <a:t>3- Perform exploratory data analysis (EDA)</a:t>
            </a:r>
          </a:p>
          <a:p>
            <a:pPr>
              <a:spcBef>
                <a:spcPts val="1400"/>
              </a:spcBef>
            </a:pPr>
            <a:r>
              <a:rPr lang="en-US" sz="1400" dirty="0">
                <a:solidFill>
                  <a:srgbClr val="767171"/>
                </a:solidFill>
                <a:latin typeface="Abadi"/>
              </a:rPr>
              <a:t>Using libraries such as seaborn and matplotlib for visualization and SQL for data quires. </a:t>
            </a:r>
          </a:p>
        </p:txBody>
      </p:sp>
      <p:sp>
        <p:nvSpPr>
          <p:cNvPr id="16" name="TextBox 15">
            <a:extLst>
              <a:ext uri="{FF2B5EF4-FFF2-40B4-BE49-F238E27FC236}">
                <a16:creationId xmlns:a16="http://schemas.microsoft.com/office/drawing/2014/main" id="{7ACAA685-B238-4475-8E3F-8A5B7AB970FC}"/>
              </a:ext>
            </a:extLst>
          </p:cNvPr>
          <p:cNvSpPr txBox="1"/>
          <p:nvPr/>
        </p:nvSpPr>
        <p:spPr>
          <a:xfrm>
            <a:off x="1814051" y="3900942"/>
            <a:ext cx="9340645" cy="808042"/>
          </a:xfrm>
          <a:prstGeom prst="rect">
            <a:avLst/>
          </a:prstGeom>
          <a:noFill/>
        </p:spPr>
        <p:txBody>
          <a:bodyPr wrap="square">
            <a:spAutoFit/>
          </a:bodyPr>
          <a:lstStyle/>
          <a:p>
            <a:pPr>
              <a:lnSpc>
                <a:spcPct val="120000"/>
              </a:lnSpc>
              <a:spcBef>
                <a:spcPts val="1400"/>
              </a:spcBef>
            </a:pPr>
            <a:r>
              <a:rPr lang="en-US" sz="1600" dirty="0">
                <a:solidFill>
                  <a:srgbClr val="0B49CB"/>
                </a:solidFill>
                <a:latin typeface="Abadi"/>
              </a:rPr>
              <a:t>4- Perform interactive visual analytics </a:t>
            </a:r>
          </a:p>
          <a:p>
            <a:pPr>
              <a:lnSpc>
                <a:spcPct val="120000"/>
              </a:lnSpc>
              <a:spcBef>
                <a:spcPts val="1400"/>
              </a:spcBef>
            </a:pPr>
            <a:r>
              <a:rPr lang="en-US" sz="1400" dirty="0">
                <a:solidFill>
                  <a:schemeClr val="bg2">
                    <a:lumMod val="50000"/>
                  </a:schemeClr>
                </a:solidFill>
                <a:latin typeface="Abadi"/>
              </a:rPr>
              <a:t>Using the following libraries Folium and Plotly Dash</a:t>
            </a:r>
          </a:p>
        </p:txBody>
      </p:sp>
      <p:sp>
        <p:nvSpPr>
          <p:cNvPr id="17" name="TextBox 16">
            <a:extLst>
              <a:ext uri="{FF2B5EF4-FFF2-40B4-BE49-F238E27FC236}">
                <a16:creationId xmlns:a16="http://schemas.microsoft.com/office/drawing/2014/main" id="{6717597E-AB87-4773-B0BF-5242B1BB1E64}"/>
              </a:ext>
            </a:extLst>
          </p:cNvPr>
          <p:cNvSpPr txBox="1"/>
          <p:nvPr/>
        </p:nvSpPr>
        <p:spPr>
          <a:xfrm>
            <a:off x="1814049" y="4848647"/>
            <a:ext cx="9340645" cy="2122248"/>
          </a:xfrm>
          <a:prstGeom prst="rect">
            <a:avLst/>
          </a:prstGeom>
          <a:noFill/>
        </p:spPr>
        <p:txBody>
          <a:bodyPr wrap="square">
            <a:spAutoFit/>
          </a:bodyPr>
          <a:lstStyle/>
          <a:p>
            <a:pPr>
              <a:lnSpc>
                <a:spcPct val="120000"/>
              </a:lnSpc>
              <a:spcBef>
                <a:spcPts val="1400"/>
              </a:spcBef>
            </a:pPr>
            <a:r>
              <a:rPr lang="en-US" sz="1600" dirty="0">
                <a:solidFill>
                  <a:srgbClr val="0B49CB"/>
                </a:solidFill>
                <a:latin typeface="Abadi"/>
              </a:rPr>
              <a:t>5- Perform predictive analysis using classification models</a:t>
            </a:r>
          </a:p>
          <a:p>
            <a:pPr marL="742950" lvl="1" indent="-285750">
              <a:lnSpc>
                <a:spcPct val="120000"/>
              </a:lnSpc>
              <a:spcBef>
                <a:spcPts val="1400"/>
              </a:spcBef>
              <a:buFont typeface="Arial" panose="020B0604020202020204" pitchFamily="34" charset="0"/>
              <a:buChar char="•"/>
            </a:pPr>
            <a:r>
              <a:rPr lang="en-US" sz="1400" dirty="0">
                <a:solidFill>
                  <a:schemeClr val="bg2">
                    <a:lumMod val="50000"/>
                  </a:schemeClr>
                </a:solidFill>
                <a:latin typeface="Abadi"/>
              </a:rPr>
              <a:t>Starting with splitting the data into train and test sets </a:t>
            </a:r>
          </a:p>
          <a:p>
            <a:pPr marL="742950" lvl="1" indent="-285750">
              <a:lnSpc>
                <a:spcPct val="120000"/>
              </a:lnSpc>
              <a:spcBef>
                <a:spcPts val="1400"/>
              </a:spcBef>
              <a:buFont typeface="Arial" panose="020B0604020202020204" pitchFamily="34" charset="0"/>
              <a:buChar char="•"/>
            </a:pPr>
            <a:r>
              <a:rPr lang="en-US" sz="1400" dirty="0">
                <a:solidFill>
                  <a:schemeClr val="bg2">
                    <a:lumMod val="50000"/>
                  </a:schemeClr>
                </a:solidFill>
                <a:latin typeface="Abadi"/>
              </a:rPr>
              <a:t>Identifying the best algorithm and parameters through hyperparameters tuning using Grid Search</a:t>
            </a:r>
          </a:p>
          <a:p>
            <a:pPr marL="742950" lvl="1" indent="-285750">
              <a:lnSpc>
                <a:spcPct val="120000"/>
              </a:lnSpc>
              <a:spcBef>
                <a:spcPts val="1400"/>
              </a:spcBef>
              <a:buFont typeface="Arial" panose="020B0604020202020204" pitchFamily="34" charset="0"/>
              <a:buChar char="•"/>
            </a:pPr>
            <a:r>
              <a:rPr lang="en-US" sz="1400" dirty="0">
                <a:solidFill>
                  <a:schemeClr val="bg2">
                    <a:lumMod val="50000"/>
                  </a:schemeClr>
                </a:solidFill>
                <a:latin typeface="Abadi"/>
              </a:rPr>
              <a:t>Adopting the best algorithm and parameters for the purpose of model deployment. </a:t>
            </a:r>
          </a:p>
          <a:p>
            <a:pPr marL="742950" lvl="1" indent="-285750">
              <a:lnSpc>
                <a:spcPct val="120000"/>
              </a:lnSpc>
              <a:spcBef>
                <a:spcPts val="1400"/>
              </a:spcBef>
              <a:buFont typeface="Arial" panose="020B0604020202020204" pitchFamily="34" charset="0"/>
              <a:buChar char="•"/>
            </a:pPr>
            <a:endParaRPr lang="en-US" sz="1400" dirty="0">
              <a:solidFill>
                <a:schemeClr val="bg2">
                  <a:lumMod val="50000"/>
                </a:schemeClr>
              </a:solidFill>
              <a:latin typeface="Abadi"/>
            </a:endParaRPr>
          </a:p>
        </p:txBody>
      </p:sp>
      <p:pic>
        <p:nvPicPr>
          <p:cNvPr id="18" name="Picture 17" descr="Icon&#10;&#10;Description automatically generated">
            <a:extLst>
              <a:ext uri="{FF2B5EF4-FFF2-40B4-BE49-F238E27FC236}">
                <a16:creationId xmlns:a16="http://schemas.microsoft.com/office/drawing/2014/main" id="{F40EEFB5-AF26-448E-B75D-45C71DFA6EE6}"/>
              </a:ext>
            </a:extLst>
          </p:cNvPr>
          <p:cNvPicPr>
            <a:picLocks noChangeAspect="1"/>
          </p:cNvPicPr>
          <p:nvPr/>
        </p:nvPicPr>
        <p:blipFill>
          <a:blip r:embed="rId4"/>
          <a:stretch>
            <a:fillRect/>
          </a:stretch>
        </p:blipFill>
        <p:spPr>
          <a:xfrm>
            <a:off x="770012" y="4005695"/>
            <a:ext cx="615068" cy="615068"/>
          </a:xfrm>
          <a:prstGeom prst="rect">
            <a:avLst/>
          </a:prstGeom>
        </p:spPr>
      </p:pic>
      <p:pic>
        <p:nvPicPr>
          <p:cNvPr id="20" name="Picture 19" descr="A picture containing text, clipart, vector graphics&#10;&#10;Description automatically generated">
            <a:extLst>
              <a:ext uri="{FF2B5EF4-FFF2-40B4-BE49-F238E27FC236}">
                <a16:creationId xmlns:a16="http://schemas.microsoft.com/office/drawing/2014/main" id="{27E560DA-AF89-4510-AFA6-F4DC97FE4EEC}"/>
              </a:ext>
            </a:extLst>
          </p:cNvPr>
          <p:cNvPicPr>
            <a:picLocks noChangeAspect="1"/>
          </p:cNvPicPr>
          <p:nvPr/>
        </p:nvPicPr>
        <p:blipFill>
          <a:blip r:embed="rId5"/>
          <a:stretch>
            <a:fillRect/>
          </a:stretch>
        </p:blipFill>
        <p:spPr>
          <a:xfrm flipH="1">
            <a:off x="767250" y="3173755"/>
            <a:ext cx="615067" cy="549049"/>
          </a:xfrm>
          <a:prstGeom prst="rect">
            <a:avLst/>
          </a:prstGeom>
        </p:spPr>
      </p:pic>
      <p:pic>
        <p:nvPicPr>
          <p:cNvPr id="28" name="Picture 27" descr="Icon&#10;&#10;Description automatically generated">
            <a:extLst>
              <a:ext uri="{FF2B5EF4-FFF2-40B4-BE49-F238E27FC236}">
                <a16:creationId xmlns:a16="http://schemas.microsoft.com/office/drawing/2014/main" id="{81B64597-17DB-41D5-AD88-4278D929DF1F}"/>
              </a:ext>
            </a:extLst>
          </p:cNvPr>
          <p:cNvPicPr>
            <a:picLocks noChangeAspect="1"/>
          </p:cNvPicPr>
          <p:nvPr/>
        </p:nvPicPr>
        <p:blipFill>
          <a:blip r:embed="rId6"/>
          <a:stretch>
            <a:fillRect/>
          </a:stretch>
        </p:blipFill>
        <p:spPr>
          <a:xfrm>
            <a:off x="767249" y="2231901"/>
            <a:ext cx="615067" cy="61506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34C3861-7F65-4572-BCF6-A21DE9FDB6EE}"/>
              </a:ext>
            </a:extLst>
          </p:cNvPr>
          <p:cNvPicPr>
            <a:picLocks noChangeAspect="1"/>
          </p:cNvPicPr>
          <p:nvPr/>
        </p:nvPicPr>
        <p:blipFill>
          <a:blip r:embed="rId7"/>
          <a:stretch>
            <a:fillRect/>
          </a:stretch>
        </p:blipFill>
        <p:spPr>
          <a:xfrm>
            <a:off x="767248" y="4881531"/>
            <a:ext cx="615067" cy="615067"/>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2372" y="1336881"/>
            <a:ext cx="9373203" cy="1904591"/>
          </a:xfrm>
          <a:prstGeom prst="rect">
            <a:avLst/>
          </a:prstGeom>
        </p:spPr>
        <p:txBody>
          <a:bodyPr/>
          <a:lstStyle/>
          <a:p>
            <a:pPr marL="0" indent="0">
              <a:lnSpc>
                <a:spcPct val="100000"/>
              </a:lnSpc>
              <a:spcBef>
                <a:spcPts val="1400"/>
              </a:spcBef>
              <a:buNone/>
            </a:pPr>
            <a:r>
              <a:rPr lang="en-US" sz="1800" u="sng" dirty="0">
                <a:solidFill>
                  <a:schemeClr val="accent3">
                    <a:lumMod val="25000"/>
                  </a:schemeClr>
                </a:solidFill>
                <a:latin typeface="Abadi" panose="020B0604020104020204" pitchFamily="34" charset="0"/>
              </a:rPr>
              <a:t>We have collected the data from two main sources:</a:t>
            </a:r>
          </a:p>
          <a:p>
            <a:pPr lvl="1">
              <a:lnSpc>
                <a:spcPct val="100000"/>
              </a:lnSpc>
              <a:spcBef>
                <a:spcPts val="1400"/>
              </a:spcBef>
            </a:pPr>
            <a:r>
              <a:rPr lang="en-US" sz="1400" dirty="0">
                <a:latin typeface="Abadi"/>
              </a:rPr>
              <a:t>SpaceX API:  </a:t>
            </a:r>
            <a:r>
              <a:rPr lang="en-US" sz="1400" dirty="0">
                <a:solidFill>
                  <a:schemeClr val="bg2">
                    <a:lumMod val="50000"/>
                  </a:schemeClr>
                </a:solidFill>
                <a:latin typeface="Abadi"/>
              </a:rPr>
              <a:t>Open Source REST API for launch, rocket, core, capsule, starlink, launchpad, and landing pad data. </a:t>
            </a:r>
          </a:p>
          <a:p>
            <a:pPr lvl="1">
              <a:lnSpc>
                <a:spcPct val="100000"/>
              </a:lnSpc>
              <a:spcBef>
                <a:spcPts val="1400"/>
              </a:spcBef>
            </a:pPr>
            <a:r>
              <a:rPr lang="en-US" sz="1400" dirty="0">
                <a:latin typeface="Abadi"/>
              </a:rPr>
              <a:t>Wikipedia:</a:t>
            </a:r>
            <a:r>
              <a:rPr lang="en-US" sz="1400" dirty="0">
                <a:solidFill>
                  <a:schemeClr val="bg2">
                    <a:lumMod val="50000"/>
                  </a:schemeClr>
                </a:solidFill>
                <a:latin typeface="Abadi"/>
              </a:rPr>
              <a:t> is a free online encyclopedia, created and edited by volunteers around the world and hosted by the Wikimedia Foundation</a:t>
            </a:r>
          </a:p>
          <a:p>
            <a:pPr marL="0" indent="0">
              <a:lnSpc>
                <a:spcPct val="100000"/>
              </a:lnSpc>
              <a:spcBef>
                <a:spcPts val="1400"/>
              </a:spcBef>
              <a:buNone/>
            </a:pPr>
            <a:r>
              <a:rPr lang="en-US" sz="1800" u="sng" dirty="0">
                <a:solidFill>
                  <a:schemeClr val="accent3">
                    <a:lumMod val="25000"/>
                  </a:schemeClr>
                </a:solidFill>
                <a:latin typeface="Abadi" panose="020B0604020104020204" pitchFamily="34" charset="0"/>
              </a:rPr>
              <a:t>The Process of data collection:</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800"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498486" y="56655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t>
            </a:r>
            <a:endParaRPr lang="en-US" dirty="0">
              <a:solidFill>
                <a:srgbClr val="0B49CB"/>
              </a:solidFill>
            </a:endParaRPr>
          </a:p>
        </p:txBody>
      </p:sp>
      <p:sp>
        <p:nvSpPr>
          <p:cNvPr id="9" name="Rectangle: Rounded Corners 8">
            <a:extLst>
              <a:ext uri="{FF2B5EF4-FFF2-40B4-BE49-F238E27FC236}">
                <a16:creationId xmlns:a16="http://schemas.microsoft.com/office/drawing/2014/main" id="{D56FC4C6-8952-4AB7-93AB-C56A8F6CC29E}"/>
              </a:ext>
            </a:extLst>
          </p:cNvPr>
          <p:cNvSpPr/>
          <p:nvPr/>
        </p:nvSpPr>
        <p:spPr>
          <a:xfrm>
            <a:off x="770011" y="4424367"/>
            <a:ext cx="1456951" cy="701478"/>
          </a:xfrm>
          <a:prstGeom prst="roundRect">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Jupyter Notebook </a:t>
            </a:r>
          </a:p>
          <a:p>
            <a:pPr algn="ctr">
              <a:buFont typeface="Arial" panose="020B0604020202020204" pitchFamily="34" charset="0"/>
            </a:pPr>
            <a:r>
              <a:rPr lang="en-US" sz="1200" dirty="0">
                <a:solidFill>
                  <a:schemeClr val="bg1"/>
                </a:solidFill>
                <a:latin typeface="Abadi" panose="020B0604020104020204" pitchFamily="34" charset="0"/>
              </a:rPr>
              <a:t>on IBM Watson</a:t>
            </a:r>
          </a:p>
        </p:txBody>
      </p:sp>
      <p:cxnSp>
        <p:nvCxnSpPr>
          <p:cNvPr id="46" name="Straight Arrow Connector 45">
            <a:extLst>
              <a:ext uri="{FF2B5EF4-FFF2-40B4-BE49-F238E27FC236}">
                <a16:creationId xmlns:a16="http://schemas.microsoft.com/office/drawing/2014/main" id="{15D3B333-C66A-43BD-A3FA-0A65A46F86CF}"/>
              </a:ext>
            </a:extLst>
          </p:cNvPr>
          <p:cNvCxnSpPr/>
          <p:nvPr/>
        </p:nvCxnSpPr>
        <p:spPr>
          <a:xfrm flipV="1">
            <a:off x="2372638" y="4143379"/>
            <a:ext cx="1219200" cy="5619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9A991FCF-2B35-422B-A982-779D8F6D7558}"/>
              </a:ext>
            </a:extLst>
          </p:cNvPr>
          <p:cNvCxnSpPr>
            <a:cxnSpLocks/>
          </p:cNvCxnSpPr>
          <p:nvPr/>
        </p:nvCxnSpPr>
        <p:spPr>
          <a:xfrm>
            <a:off x="2367710" y="4916295"/>
            <a:ext cx="1219200" cy="419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B9954F7B-DA86-4E75-A3FE-1D86B85D232B}"/>
              </a:ext>
            </a:extLst>
          </p:cNvPr>
          <p:cNvCxnSpPr>
            <a:cxnSpLocks/>
          </p:cNvCxnSpPr>
          <p:nvPr/>
        </p:nvCxnSpPr>
        <p:spPr>
          <a:xfrm flipV="1">
            <a:off x="5757478" y="5386093"/>
            <a:ext cx="39701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34A30F33-EBAD-4E0D-B9F6-3CE190794352}"/>
              </a:ext>
            </a:extLst>
          </p:cNvPr>
          <p:cNvCxnSpPr>
            <a:cxnSpLocks/>
          </p:cNvCxnSpPr>
          <p:nvPr/>
        </p:nvCxnSpPr>
        <p:spPr>
          <a:xfrm>
            <a:off x="8012913" y="4120070"/>
            <a:ext cx="821949" cy="3004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162BA40E-5CEB-4700-8967-978700D25875}"/>
              </a:ext>
            </a:extLst>
          </p:cNvPr>
          <p:cNvCxnSpPr>
            <a:cxnSpLocks/>
          </p:cNvCxnSpPr>
          <p:nvPr/>
        </p:nvCxnSpPr>
        <p:spPr>
          <a:xfrm flipV="1">
            <a:off x="8056780" y="4916295"/>
            <a:ext cx="778082" cy="5393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Rectangle: Rounded Corners 61">
            <a:extLst>
              <a:ext uri="{FF2B5EF4-FFF2-40B4-BE49-F238E27FC236}">
                <a16:creationId xmlns:a16="http://schemas.microsoft.com/office/drawing/2014/main" id="{C15B7679-67B9-4E44-B005-44DC80C59245}"/>
              </a:ext>
            </a:extLst>
          </p:cNvPr>
          <p:cNvSpPr/>
          <p:nvPr/>
        </p:nvSpPr>
        <p:spPr>
          <a:xfrm>
            <a:off x="3961777" y="3722888"/>
            <a:ext cx="1456951" cy="701478"/>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SpaceX API</a:t>
            </a:r>
          </a:p>
        </p:txBody>
      </p:sp>
      <p:sp>
        <p:nvSpPr>
          <p:cNvPr id="63" name="Rectangle: Rounded Corners 62">
            <a:extLst>
              <a:ext uri="{FF2B5EF4-FFF2-40B4-BE49-F238E27FC236}">
                <a16:creationId xmlns:a16="http://schemas.microsoft.com/office/drawing/2014/main" id="{298B7F27-1CE9-4B53-85A8-E6ED1763007E}"/>
              </a:ext>
            </a:extLst>
          </p:cNvPr>
          <p:cNvSpPr/>
          <p:nvPr/>
        </p:nvSpPr>
        <p:spPr>
          <a:xfrm>
            <a:off x="3985107" y="5029201"/>
            <a:ext cx="1456951" cy="701478"/>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Wikipedia</a:t>
            </a:r>
          </a:p>
          <a:p>
            <a:pPr algn="ctr">
              <a:buFont typeface="Arial" panose="020B0604020202020204" pitchFamily="34" charset="0"/>
            </a:pPr>
            <a:r>
              <a:rPr lang="en-US" sz="1200" dirty="0">
                <a:solidFill>
                  <a:schemeClr val="bg1"/>
                </a:solidFill>
                <a:latin typeface="Abadi" panose="020B0604020104020204" pitchFamily="34" charset="0"/>
              </a:rPr>
              <a:t>Web Scrapping </a:t>
            </a:r>
          </a:p>
        </p:txBody>
      </p:sp>
      <p:cxnSp>
        <p:nvCxnSpPr>
          <p:cNvPr id="64" name="Straight Arrow Connector 63">
            <a:extLst>
              <a:ext uri="{FF2B5EF4-FFF2-40B4-BE49-F238E27FC236}">
                <a16:creationId xmlns:a16="http://schemas.microsoft.com/office/drawing/2014/main" id="{BA83D231-C25F-45B6-8520-BD275CEC46C5}"/>
              </a:ext>
            </a:extLst>
          </p:cNvPr>
          <p:cNvCxnSpPr>
            <a:cxnSpLocks/>
          </p:cNvCxnSpPr>
          <p:nvPr/>
        </p:nvCxnSpPr>
        <p:spPr>
          <a:xfrm flipV="1">
            <a:off x="5757478" y="4073626"/>
            <a:ext cx="39701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5" name="Rectangle: Rounded Corners 64">
            <a:extLst>
              <a:ext uri="{FF2B5EF4-FFF2-40B4-BE49-F238E27FC236}">
                <a16:creationId xmlns:a16="http://schemas.microsoft.com/office/drawing/2014/main" id="{B83F73EF-C125-4CAC-9A7E-FD4229E4C627}"/>
              </a:ext>
            </a:extLst>
          </p:cNvPr>
          <p:cNvSpPr/>
          <p:nvPr/>
        </p:nvSpPr>
        <p:spPr>
          <a:xfrm>
            <a:off x="6446289" y="3706413"/>
            <a:ext cx="1456951" cy="701478"/>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JSON Format</a:t>
            </a:r>
          </a:p>
        </p:txBody>
      </p:sp>
      <p:sp>
        <p:nvSpPr>
          <p:cNvPr id="68" name="Rectangle: Rounded Corners 67">
            <a:extLst>
              <a:ext uri="{FF2B5EF4-FFF2-40B4-BE49-F238E27FC236}">
                <a16:creationId xmlns:a16="http://schemas.microsoft.com/office/drawing/2014/main" id="{24453AF2-0FCF-4467-BF54-ACC3CA023A6A}"/>
              </a:ext>
            </a:extLst>
          </p:cNvPr>
          <p:cNvSpPr/>
          <p:nvPr/>
        </p:nvSpPr>
        <p:spPr>
          <a:xfrm>
            <a:off x="6446289" y="5020664"/>
            <a:ext cx="1456951" cy="701478"/>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TXT Format</a:t>
            </a:r>
          </a:p>
        </p:txBody>
      </p:sp>
      <p:sp>
        <p:nvSpPr>
          <p:cNvPr id="70" name="Flowchart: Connector 69">
            <a:extLst>
              <a:ext uri="{FF2B5EF4-FFF2-40B4-BE49-F238E27FC236}">
                <a16:creationId xmlns:a16="http://schemas.microsoft.com/office/drawing/2014/main" id="{49300530-E8A7-403A-BF6C-983892E9C1E5}"/>
              </a:ext>
            </a:extLst>
          </p:cNvPr>
          <p:cNvSpPr/>
          <p:nvPr/>
        </p:nvSpPr>
        <p:spPr>
          <a:xfrm>
            <a:off x="9183452" y="3871799"/>
            <a:ext cx="1579167" cy="1583855"/>
          </a:xfrm>
          <a:prstGeom prst="flowChartConnector">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400" dirty="0">
                <a:solidFill>
                  <a:schemeClr val="bg1"/>
                </a:solidFill>
                <a:latin typeface="Abadi" panose="020B0604020104020204" pitchFamily="34" charset="0"/>
              </a:rPr>
              <a:t>Pandas</a:t>
            </a:r>
          </a:p>
          <a:p>
            <a:pPr algn="ctr">
              <a:buFont typeface="Arial" panose="020B0604020202020204" pitchFamily="34" charset="0"/>
            </a:pPr>
            <a:r>
              <a:rPr lang="en-US" sz="1400" dirty="0">
                <a:solidFill>
                  <a:schemeClr val="bg1"/>
                </a:solidFill>
                <a:latin typeface="Abadi" panose="020B0604020104020204" pitchFamily="34" charset="0"/>
              </a:rPr>
              <a:t>Data Frame</a:t>
            </a:r>
          </a:p>
        </p:txBody>
      </p:sp>
      <p:pic>
        <p:nvPicPr>
          <p:cNvPr id="74" name="Picture 73" descr="A picture containing text, room, gambling house, clipart&#10;&#10;Description automatically generated">
            <a:extLst>
              <a:ext uri="{FF2B5EF4-FFF2-40B4-BE49-F238E27FC236}">
                <a16:creationId xmlns:a16="http://schemas.microsoft.com/office/drawing/2014/main" id="{F48A02AA-0334-46A1-B396-53128B1616F5}"/>
              </a:ext>
            </a:extLst>
          </p:cNvPr>
          <p:cNvPicPr>
            <a:picLocks noChangeAspect="1"/>
          </p:cNvPicPr>
          <p:nvPr/>
        </p:nvPicPr>
        <p:blipFill>
          <a:blip r:embed="rId4"/>
          <a:stretch>
            <a:fillRect/>
          </a:stretch>
        </p:blipFill>
        <p:spPr>
          <a:xfrm>
            <a:off x="770011" y="458283"/>
            <a:ext cx="615068" cy="61506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799648"/>
            <a:ext cx="4325864" cy="4225925"/>
          </a:xfrm>
          <a:prstGeom prst="rect">
            <a:avLst/>
          </a:prstGeom>
        </p:spPr>
        <p:txBody>
          <a:bodyPr vert="horz" lIns="91440" tIns="45720" rIns="91440" bIns="45720" rtlCol="0" anchor="t">
            <a:normAutofit/>
          </a:bodyPr>
          <a:lstStyle/>
          <a:p>
            <a:pPr algn="just">
              <a:lnSpc>
                <a:spcPct val="100000"/>
              </a:lnSpc>
              <a:spcBef>
                <a:spcPts val="1400"/>
              </a:spcBef>
            </a:pPr>
            <a:r>
              <a:rPr lang="en-US" sz="1600" dirty="0">
                <a:solidFill>
                  <a:schemeClr val="accent3">
                    <a:lumMod val="25000"/>
                  </a:schemeClr>
                </a:solidFill>
                <a:latin typeface="Abadi" panose="020B0604020104020204" pitchFamily="34" charset="0"/>
              </a:rPr>
              <a:t>We started the data collection from </a:t>
            </a:r>
            <a:r>
              <a:rPr lang="en-US" sz="1600" dirty="0" err="1">
                <a:solidFill>
                  <a:schemeClr val="accent3">
                    <a:lumMod val="25000"/>
                  </a:schemeClr>
                </a:solidFill>
                <a:latin typeface="Abadi" panose="020B0604020104020204" pitchFamily="34" charset="0"/>
              </a:rPr>
              <a:t>SpcaeX</a:t>
            </a:r>
            <a:r>
              <a:rPr lang="en-US" sz="1600" dirty="0">
                <a:solidFill>
                  <a:schemeClr val="accent3">
                    <a:lumMod val="25000"/>
                  </a:schemeClr>
                </a:solidFill>
                <a:latin typeface="Abadi" panose="020B0604020104020204" pitchFamily="34" charset="0"/>
              </a:rPr>
              <a:t> API by importing the required libraries such as pandas, NumPy and Request, then we established a URL GET  request, this request is raised as JSON file to be finally converted to a data frame through choosing the required information like the geospatial info, rocket type, orbit, flight number and more. </a:t>
            </a:r>
            <a:endParaRPr lang="en-US" dirty="0">
              <a:latin typeface="Abadi" panose="020B0604020104020204" pitchFamily="34" charset="0"/>
              <a:hlinkClick r:id="rId4"/>
            </a:endParaRPr>
          </a:p>
          <a:p>
            <a:endParaRPr lang="en-US" dirty="0">
              <a:hlinkClick r:id="rId4"/>
            </a:endParaRPr>
          </a:p>
          <a:p>
            <a:pPr algn="l"/>
            <a:r>
              <a:rPr lang="en-US" sz="1600" dirty="0">
                <a:solidFill>
                  <a:schemeClr val="accent3">
                    <a:lumMod val="25000"/>
                  </a:schemeClr>
                </a:solidFill>
                <a:latin typeface="Abadi" panose="020B0604020104020204" pitchFamily="34" charset="0"/>
              </a:rPr>
              <a:t>GitHub URL of the completed SpaceX API calls notebook  </a:t>
            </a:r>
            <a:r>
              <a:rPr lang="en-US" sz="1600" dirty="0">
                <a:solidFill>
                  <a:srgbClr val="0B49CB"/>
                </a:solidFill>
                <a:latin typeface="Abadi" panose="020B0604020104020204" pitchFamily="34" charset="0"/>
                <a:hlinkClick r:id="rId4">
                  <a:extLst>
                    <a:ext uri="{A12FA001-AC4F-418D-AE19-62706E023703}">
                      <ahyp:hlinkClr xmlns:ahyp="http://schemas.microsoft.com/office/drawing/2018/hyperlinkcolor" val="tx"/>
                    </a:ext>
                  </a:extLst>
                </a:hlinkClick>
              </a:rPr>
              <a:t>Click Here</a:t>
            </a:r>
            <a:endParaRPr lang="en-US" sz="1600" dirty="0">
              <a:solidFill>
                <a:srgbClr val="0B49CB"/>
              </a:solidFill>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532011" y="60039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E5F95B50-A35A-4103-B15C-54C1B58F0450}"/>
              </a:ext>
            </a:extLst>
          </p:cNvPr>
          <p:cNvSpPr/>
          <p:nvPr/>
        </p:nvSpPr>
        <p:spPr>
          <a:xfrm>
            <a:off x="5740815" y="1799646"/>
            <a:ext cx="1420739" cy="75555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Jupyter Notebook </a:t>
            </a:r>
          </a:p>
          <a:p>
            <a:pPr algn="ctr">
              <a:buFont typeface="Arial" panose="020B0604020202020204" pitchFamily="34" charset="0"/>
            </a:pPr>
            <a:r>
              <a:rPr lang="en-US" sz="1200" dirty="0">
                <a:solidFill>
                  <a:schemeClr val="bg1"/>
                </a:solidFill>
                <a:latin typeface="Abadi" panose="020B0604020104020204" pitchFamily="34" charset="0"/>
              </a:rPr>
              <a:t>on IBM Watson</a:t>
            </a:r>
          </a:p>
        </p:txBody>
      </p:sp>
      <p:sp>
        <p:nvSpPr>
          <p:cNvPr id="9" name="Rectangle: Rounded Corners 8">
            <a:extLst>
              <a:ext uri="{FF2B5EF4-FFF2-40B4-BE49-F238E27FC236}">
                <a16:creationId xmlns:a16="http://schemas.microsoft.com/office/drawing/2014/main" id="{B0532E3C-9C3A-4909-92D5-4E0AB8785226}"/>
              </a:ext>
            </a:extLst>
          </p:cNvPr>
          <p:cNvSpPr/>
          <p:nvPr/>
        </p:nvSpPr>
        <p:spPr>
          <a:xfrm>
            <a:off x="7628901" y="1799645"/>
            <a:ext cx="1420739" cy="75555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SpaceX API</a:t>
            </a:r>
          </a:p>
        </p:txBody>
      </p:sp>
      <p:sp>
        <p:nvSpPr>
          <p:cNvPr id="10" name="Rectangle: Rounded Corners 9">
            <a:extLst>
              <a:ext uri="{FF2B5EF4-FFF2-40B4-BE49-F238E27FC236}">
                <a16:creationId xmlns:a16="http://schemas.microsoft.com/office/drawing/2014/main" id="{E2820E7E-A237-4413-BAED-30147C7BEC2E}"/>
              </a:ext>
            </a:extLst>
          </p:cNvPr>
          <p:cNvSpPr/>
          <p:nvPr/>
        </p:nvSpPr>
        <p:spPr>
          <a:xfrm>
            <a:off x="9516987" y="1799648"/>
            <a:ext cx="1420739" cy="75555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GET Request</a:t>
            </a:r>
          </a:p>
        </p:txBody>
      </p:sp>
      <p:sp>
        <p:nvSpPr>
          <p:cNvPr id="11" name="Rectangle: Rounded Corners 10">
            <a:extLst>
              <a:ext uri="{FF2B5EF4-FFF2-40B4-BE49-F238E27FC236}">
                <a16:creationId xmlns:a16="http://schemas.microsoft.com/office/drawing/2014/main" id="{BE788CFB-B4B9-4CDF-B0BE-1DE7464CD502}"/>
              </a:ext>
            </a:extLst>
          </p:cNvPr>
          <p:cNvSpPr/>
          <p:nvPr/>
        </p:nvSpPr>
        <p:spPr>
          <a:xfrm>
            <a:off x="9516988" y="3103587"/>
            <a:ext cx="1420739" cy="75555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JSON Response</a:t>
            </a:r>
          </a:p>
        </p:txBody>
      </p:sp>
      <p:sp>
        <p:nvSpPr>
          <p:cNvPr id="12" name="Rectangle: Rounded Corners 11">
            <a:extLst>
              <a:ext uri="{FF2B5EF4-FFF2-40B4-BE49-F238E27FC236}">
                <a16:creationId xmlns:a16="http://schemas.microsoft.com/office/drawing/2014/main" id="{5881457F-2E4B-4D5C-8E7A-315DA52E1842}"/>
              </a:ext>
            </a:extLst>
          </p:cNvPr>
          <p:cNvSpPr/>
          <p:nvPr/>
        </p:nvSpPr>
        <p:spPr>
          <a:xfrm>
            <a:off x="9525910" y="4407526"/>
            <a:ext cx="1420739" cy="755551"/>
          </a:xfrm>
          <a:prstGeom prst="roundRect">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Data Frame</a:t>
            </a:r>
          </a:p>
        </p:txBody>
      </p:sp>
      <p:sp>
        <p:nvSpPr>
          <p:cNvPr id="13" name="Arrow: Chevron 12">
            <a:extLst>
              <a:ext uri="{FF2B5EF4-FFF2-40B4-BE49-F238E27FC236}">
                <a16:creationId xmlns:a16="http://schemas.microsoft.com/office/drawing/2014/main" id="{7419FC48-FD97-45BC-A7C4-B5724553B2A9}"/>
              </a:ext>
            </a:extLst>
          </p:cNvPr>
          <p:cNvSpPr/>
          <p:nvPr/>
        </p:nvSpPr>
        <p:spPr>
          <a:xfrm>
            <a:off x="7286625" y="2085975"/>
            <a:ext cx="257175" cy="238125"/>
          </a:xfrm>
          <a:prstGeom prst="chevron">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Arrow: Chevron 14">
            <a:extLst>
              <a:ext uri="{FF2B5EF4-FFF2-40B4-BE49-F238E27FC236}">
                <a16:creationId xmlns:a16="http://schemas.microsoft.com/office/drawing/2014/main" id="{7F4E0060-5179-452C-8C70-6D0A38F58AF6}"/>
              </a:ext>
            </a:extLst>
          </p:cNvPr>
          <p:cNvSpPr/>
          <p:nvPr/>
        </p:nvSpPr>
        <p:spPr>
          <a:xfrm>
            <a:off x="9192202" y="2085975"/>
            <a:ext cx="257175" cy="238125"/>
          </a:xfrm>
          <a:prstGeom prst="chevron">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6" name="Arrow: Chevron 15">
            <a:extLst>
              <a:ext uri="{FF2B5EF4-FFF2-40B4-BE49-F238E27FC236}">
                <a16:creationId xmlns:a16="http://schemas.microsoft.com/office/drawing/2014/main" id="{1F8C2CF1-FB76-4FDB-B769-72F0A1C3F3C6}"/>
              </a:ext>
            </a:extLst>
          </p:cNvPr>
          <p:cNvSpPr/>
          <p:nvPr/>
        </p:nvSpPr>
        <p:spPr>
          <a:xfrm rot="5400000">
            <a:off x="10107691" y="2691747"/>
            <a:ext cx="257175" cy="238125"/>
          </a:xfrm>
          <a:prstGeom prst="chevron">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Arrow: Chevron 16">
            <a:extLst>
              <a:ext uri="{FF2B5EF4-FFF2-40B4-BE49-F238E27FC236}">
                <a16:creationId xmlns:a16="http://schemas.microsoft.com/office/drawing/2014/main" id="{E7504454-E8F9-48E4-8D8E-20EA5149924C}"/>
              </a:ext>
            </a:extLst>
          </p:cNvPr>
          <p:cNvSpPr/>
          <p:nvPr/>
        </p:nvSpPr>
        <p:spPr>
          <a:xfrm rot="5400000">
            <a:off x="10107691" y="4014269"/>
            <a:ext cx="257175" cy="238125"/>
          </a:xfrm>
          <a:prstGeom prst="chevron">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9" name="Flowchart: Connector 18">
            <a:extLst>
              <a:ext uri="{FF2B5EF4-FFF2-40B4-BE49-F238E27FC236}">
                <a16:creationId xmlns:a16="http://schemas.microsoft.com/office/drawing/2014/main" id="{36704CFE-C92A-44FC-9695-8CA19D16AEC7}"/>
              </a:ext>
            </a:extLst>
          </p:cNvPr>
          <p:cNvSpPr/>
          <p:nvPr/>
        </p:nvSpPr>
        <p:spPr>
          <a:xfrm>
            <a:off x="6412006" y="2943752"/>
            <a:ext cx="2263588" cy="2219325"/>
          </a:xfrm>
          <a:prstGeom prst="flowChartConnector">
            <a:avLst/>
          </a:prstGeom>
          <a:solidFill>
            <a:srgbClr val="12161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Data Collection Process from </a:t>
            </a:r>
          </a:p>
          <a:p>
            <a:pPr algn="ctr"/>
            <a:r>
              <a:rPr lang="en-US" sz="1600" dirty="0">
                <a:latin typeface="Abadi" panose="020B0604020104020204" pitchFamily="34" charset="0"/>
              </a:rPr>
              <a:t>SpaceX API</a:t>
            </a:r>
          </a:p>
        </p:txBody>
      </p:sp>
      <p:pic>
        <p:nvPicPr>
          <p:cNvPr id="21" name="Picture 20" descr="A picture containing text, room, gambling house, clipart&#10;&#10;Description automatically generated">
            <a:extLst>
              <a:ext uri="{FF2B5EF4-FFF2-40B4-BE49-F238E27FC236}">
                <a16:creationId xmlns:a16="http://schemas.microsoft.com/office/drawing/2014/main" id="{517B67A8-8135-4A63-8751-E36AA1454D97}"/>
              </a:ext>
            </a:extLst>
          </p:cNvPr>
          <p:cNvPicPr>
            <a:picLocks noChangeAspect="1"/>
          </p:cNvPicPr>
          <p:nvPr/>
        </p:nvPicPr>
        <p:blipFill>
          <a:blip r:embed="rId5"/>
          <a:stretch>
            <a:fillRect/>
          </a:stretch>
        </p:blipFill>
        <p:spPr>
          <a:xfrm>
            <a:off x="770011" y="472631"/>
            <a:ext cx="615068" cy="61506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842930"/>
            <a:ext cx="3932238" cy="3811587"/>
          </a:xfrm>
          <a:prstGeom prst="rect">
            <a:avLst/>
          </a:prstGeom>
        </p:spPr>
        <p:txBody>
          <a:bodyPr lIns="91440" tIns="45720" rIns="91440" bIns="45720" anchor="t">
            <a:noAutofit/>
          </a:bodyPr>
          <a:lstStyle/>
          <a:p>
            <a:pPr algn="just">
              <a:lnSpc>
                <a:spcPct val="100000"/>
              </a:lnSpc>
              <a:spcBef>
                <a:spcPts val="1400"/>
              </a:spcBef>
            </a:pPr>
            <a:r>
              <a:rPr lang="en-US" sz="1400" dirty="0">
                <a:solidFill>
                  <a:schemeClr val="accent3">
                    <a:lumMod val="25000"/>
                  </a:schemeClr>
                </a:solidFill>
                <a:latin typeface="Abadi" panose="020B0604020104020204" pitchFamily="34" charset="0"/>
              </a:rPr>
              <a:t>As we have done before we start by importing the required Python libraries beautiful soup and request to perform our task, and this time, we have used a webpage on Wikipedia called </a:t>
            </a:r>
            <a:r>
              <a:rPr lang="en-US" sz="1400" u="sng" dirty="0">
                <a:solidFill>
                  <a:schemeClr val="accent3">
                    <a:lumMod val="25000"/>
                  </a:schemeClr>
                </a:solidFill>
                <a:latin typeface="Abadi" panose="020B0604020104020204" pitchFamily="34" charset="0"/>
              </a:rPr>
              <a:t>“Space X Falcon 9 First Stage Landing Prediction” </a:t>
            </a:r>
            <a:r>
              <a:rPr lang="en-US" sz="1400" dirty="0">
                <a:solidFill>
                  <a:schemeClr val="accent3">
                    <a:lumMod val="25000"/>
                  </a:schemeClr>
                </a:solidFill>
                <a:latin typeface="Abadi" panose="020B0604020104020204" pitchFamily="34" charset="0"/>
              </a:rPr>
              <a:t>as a data source, then we initialized an HTTP Get Request and the response was as a text format, then we used the beautiful soup library to extract the tables and columns effectively from the text response to be converted later to a pandas' data frame.</a:t>
            </a:r>
          </a:p>
          <a:p>
            <a:pPr algn="l"/>
            <a:r>
              <a:rPr lang="en-US" sz="1400" dirty="0">
                <a:solidFill>
                  <a:schemeClr val="accent3">
                    <a:lumMod val="25000"/>
                  </a:schemeClr>
                </a:solidFill>
                <a:latin typeface="Abadi" panose="020B0604020104020204" pitchFamily="34" charset="0"/>
              </a:rPr>
              <a:t>GitHub URL of the completed web scrapping task notebook  </a:t>
            </a:r>
            <a:r>
              <a:rPr lang="en-US" sz="1400" dirty="0">
                <a:solidFill>
                  <a:srgbClr val="0B49CB"/>
                </a:solidFill>
                <a:latin typeface="Abadi" panose="020B0604020104020204" pitchFamily="34" charset="0"/>
                <a:hlinkClick r:id="rId4">
                  <a:extLst>
                    <a:ext uri="{A12FA001-AC4F-418D-AE19-62706E023703}">
                      <ahyp:hlinkClr xmlns:ahyp="http://schemas.microsoft.com/office/drawing/2018/hyperlinkcolor" val="tx"/>
                    </a:ext>
                  </a:extLst>
                </a:hlinkClick>
              </a:rPr>
              <a:t>Click Here</a:t>
            </a:r>
            <a:endParaRPr lang="en-US" sz="14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15701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A31810B1-BC05-49D2-8A71-A4528F4E1963}"/>
              </a:ext>
            </a:extLst>
          </p:cNvPr>
          <p:cNvSpPr/>
          <p:nvPr/>
        </p:nvSpPr>
        <p:spPr>
          <a:xfrm>
            <a:off x="5740815" y="1799646"/>
            <a:ext cx="1420739" cy="75555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Jupyter Notebook </a:t>
            </a:r>
          </a:p>
          <a:p>
            <a:pPr algn="ctr">
              <a:buFont typeface="Arial" panose="020B0604020202020204" pitchFamily="34" charset="0"/>
            </a:pPr>
            <a:r>
              <a:rPr lang="en-US" sz="1200" dirty="0">
                <a:solidFill>
                  <a:schemeClr val="bg1"/>
                </a:solidFill>
                <a:latin typeface="Abadi" panose="020B0604020104020204" pitchFamily="34" charset="0"/>
              </a:rPr>
              <a:t>on IBM Watson</a:t>
            </a:r>
          </a:p>
        </p:txBody>
      </p:sp>
      <p:sp>
        <p:nvSpPr>
          <p:cNvPr id="8" name="Rectangle: Rounded Corners 7">
            <a:extLst>
              <a:ext uri="{FF2B5EF4-FFF2-40B4-BE49-F238E27FC236}">
                <a16:creationId xmlns:a16="http://schemas.microsoft.com/office/drawing/2014/main" id="{B1F94F40-ED3B-4E95-AC64-69244B711A30}"/>
              </a:ext>
            </a:extLst>
          </p:cNvPr>
          <p:cNvSpPr/>
          <p:nvPr/>
        </p:nvSpPr>
        <p:spPr>
          <a:xfrm>
            <a:off x="7628901" y="1799645"/>
            <a:ext cx="1420739" cy="75555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latin typeface="Abadi" panose="020B0604020104020204" pitchFamily="34" charset="0"/>
              </a:rPr>
              <a:t>Wikipedia webpage</a:t>
            </a:r>
            <a:endParaRPr lang="en-US" sz="1200" dirty="0">
              <a:solidFill>
                <a:schemeClr val="bg1"/>
              </a:solidFill>
              <a:latin typeface="Abadi" panose="020B0604020104020204" pitchFamily="34" charset="0"/>
            </a:endParaRPr>
          </a:p>
        </p:txBody>
      </p:sp>
      <p:sp>
        <p:nvSpPr>
          <p:cNvPr id="9" name="Rectangle: Rounded Corners 8">
            <a:extLst>
              <a:ext uri="{FF2B5EF4-FFF2-40B4-BE49-F238E27FC236}">
                <a16:creationId xmlns:a16="http://schemas.microsoft.com/office/drawing/2014/main" id="{836C2548-2083-4A9A-8C46-7E30A3D48F56}"/>
              </a:ext>
            </a:extLst>
          </p:cNvPr>
          <p:cNvSpPr/>
          <p:nvPr/>
        </p:nvSpPr>
        <p:spPr>
          <a:xfrm>
            <a:off x="9516987" y="1799648"/>
            <a:ext cx="1420739" cy="75555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GET Request</a:t>
            </a:r>
          </a:p>
        </p:txBody>
      </p:sp>
      <p:sp>
        <p:nvSpPr>
          <p:cNvPr id="10" name="Rectangle: Rounded Corners 9">
            <a:extLst>
              <a:ext uri="{FF2B5EF4-FFF2-40B4-BE49-F238E27FC236}">
                <a16:creationId xmlns:a16="http://schemas.microsoft.com/office/drawing/2014/main" id="{409182AF-78C3-4E63-B37B-55D228FFB2AB}"/>
              </a:ext>
            </a:extLst>
          </p:cNvPr>
          <p:cNvSpPr/>
          <p:nvPr/>
        </p:nvSpPr>
        <p:spPr>
          <a:xfrm>
            <a:off x="9516988" y="3103587"/>
            <a:ext cx="1420739" cy="75555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TEXT Response</a:t>
            </a:r>
          </a:p>
        </p:txBody>
      </p:sp>
      <p:sp>
        <p:nvSpPr>
          <p:cNvPr id="12" name="Rectangle: Rounded Corners 11">
            <a:extLst>
              <a:ext uri="{FF2B5EF4-FFF2-40B4-BE49-F238E27FC236}">
                <a16:creationId xmlns:a16="http://schemas.microsoft.com/office/drawing/2014/main" id="{124C954A-911E-4309-BB8E-01EFDDD622F8}"/>
              </a:ext>
            </a:extLst>
          </p:cNvPr>
          <p:cNvSpPr/>
          <p:nvPr/>
        </p:nvSpPr>
        <p:spPr>
          <a:xfrm>
            <a:off x="9525910" y="4407526"/>
            <a:ext cx="1420739" cy="755551"/>
          </a:xfrm>
          <a:prstGeom prst="round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Beautiful Soup</a:t>
            </a:r>
          </a:p>
        </p:txBody>
      </p:sp>
      <p:sp>
        <p:nvSpPr>
          <p:cNvPr id="13" name="Arrow: Chevron 12">
            <a:extLst>
              <a:ext uri="{FF2B5EF4-FFF2-40B4-BE49-F238E27FC236}">
                <a16:creationId xmlns:a16="http://schemas.microsoft.com/office/drawing/2014/main" id="{5F6056E5-0667-4015-BD28-A8FC5FA57EB8}"/>
              </a:ext>
            </a:extLst>
          </p:cNvPr>
          <p:cNvSpPr/>
          <p:nvPr/>
        </p:nvSpPr>
        <p:spPr>
          <a:xfrm>
            <a:off x="7286625" y="2085975"/>
            <a:ext cx="257175" cy="238125"/>
          </a:xfrm>
          <a:prstGeom prst="chevron">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4" name="Arrow: Chevron 13">
            <a:extLst>
              <a:ext uri="{FF2B5EF4-FFF2-40B4-BE49-F238E27FC236}">
                <a16:creationId xmlns:a16="http://schemas.microsoft.com/office/drawing/2014/main" id="{902E0943-10E2-4585-A3C2-774A762BA393}"/>
              </a:ext>
            </a:extLst>
          </p:cNvPr>
          <p:cNvSpPr/>
          <p:nvPr/>
        </p:nvSpPr>
        <p:spPr>
          <a:xfrm>
            <a:off x="9192202" y="2085975"/>
            <a:ext cx="257175" cy="238125"/>
          </a:xfrm>
          <a:prstGeom prst="chevron">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Arrow: Chevron 14">
            <a:extLst>
              <a:ext uri="{FF2B5EF4-FFF2-40B4-BE49-F238E27FC236}">
                <a16:creationId xmlns:a16="http://schemas.microsoft.com/office/drawing/2014/main" id="{73D2237B-28F6-4287-8BAF-9CCA2EDA5929}"/>
              </a:ext>
            </a:extLst>
          </p:cNvPr>
          <p:cNvSpPr/>
          <p:nvPr/>
        </p:nvSpPr>
        <p:spPr>
          <a:xfrm rot="5400000">
            <a:off x="10107691" y="2691747"/>
            <a:ext cx="257175" cy="238125"/>
          </a:xfrm>
          <a:prstGeom prst="chevron">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6" name="Arrow: Chevron 15">
            <a:extLst>
              <a:ext uri="{FF2B5EF4-FFF2-40B4-BE49-F238E27FC236}">
                <a16:creationId xmlns:a16="http://schemas.microsoft.com/office/drawing/2014/main" id="{808A11A5-24D3-4FD0-B66C-1CB6D8F00C07}"/>
              </a:ext>
            </a:extLst>
          </p:cNvPr>
          <p:cNvSpPr/>
          <p:nvPr/>
        </p:nvSpPr>
        <p:spPr>
          <a:xfrm rot="5400000">
            <a:off x="10107691" y="4014269"/>
            <a:ext cx="257175" cy="238125"/>
          </a:xfrm>
          <a:prstGeom prst="chevron">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Flowchart: Connector 16">
            <a:extLst>
              <a:ext uri="{FF2B5EF4-FFF2-40B4-BE49-F238E27FC236}">
                <a16:creationId xmlns:a16="http://schemas.microsoft.com/office/drawing/2014/main" id="{2F86EEE0-BCAD-49B3-AF3C-0106C3E464A6}"/>
              </a:ext>
            </a:extLst>
          </p:cNvPr>
          <p:cNvSpPr/>
          <p:nvPr/>
        </p:nvSpPr>
        <p:spPr>
          <a:xfrm>
            <a:off x="5771331" y="2992990"/>
            <a:ext cx="3132044" cy="3081821"/>
          </a:xfrm>
          <a:prstGeom prst="flowChartConnector">
            <a:avLst/>
          </a:prstGeom>
          <a:solidFill>
            <a:srgbClr val="12161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Data Collection via Wikipedia webpage scrapping</a:t>
            </a:r>
          </a:p>
        </p:txBody>
      </p:sp>
      <p:sp>
        <p:nvSpPr>
          <p:cNvPr id="18" name="Rectangle: Rounded Corners 17">
            <a:extLst>
              <a:ext uri="{FF2B5EF4-FFF2-40B4-BE49-F238E27FC236}">
                <a16:creationId xmlns:a16="http://schemas.microsoft.com/office/drawing/2014/main" id="{0752C5CD-415A-42C6-963D-7AFE996D8825}"/>
              </a:ext>
            </a:extLst>
          </p:cNvPr>
          <p:cNvSpPr/>
          <p:nvPr/>
        </p:nvSpPr>
        <p:spPr>
          <a:xfrm>
            <a:off x="9525910" y="5711465"/>
            <a:ext cx="1420739" cy="755551"/>
          </a:xfrm>
          <a:prstGeom prst="roundRect">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pPr>
            <a:r>
              <a:rPr lang="en-US" sz="1200" dirty="0">
                <a:solidFill>
                  <a:schemeClr val="bg1"/>
                </a:solidFill>
                <a:latin typeface="Abadi" panose="020B0604020104020204" pitchFamily="34" charset="0"/>
              </a:rPr>
              <a:t>Data Frame</a:t>
            </a:r>
          </a:p>
        </p:txBody>
      </p:sp>
      <p:sp>
        <p:nvSpPr>
          <p:cNvPr id="20" name="Arrow: Chevron 19">
            <a:extLst>
              <a:ext uri="{FF2B5EF4-FFF2-40B4-BE49-F238E27FC236}">
                <a16:creationId xmlns:a16="http://schemas.microsoft.com/office/drawing/2014/main" id="{9850FB3E-2F70-4456-9C15-6ED3D9B41A52}"/>
              </a:ext>
            </a:extLst>
          </p:cNvPr>
          <p:cNvSpPr/>
          <p:nvPr/>
        </p:nvSpPr>
        <p:spPr>
          <a:xfrm rot="5400000">
            <a:off x="10147457" y="5358122"/>
            <a:ext cx="257175" cy="238125"/>
          </a:xfrm>
          <a:prstGeom prst="chevron">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22" name="Picture 21" descr="A picture containing text, room, gambling house, clipart&#10;&#10;Description automatically generated">
            <a:extLst>
              <a:ext uri="{FF2B5EF4-FFF2-40B4-BE49-F238E27FC236}">
                <a16:creationId xmlns:a16="http://schemas.microsoft.com/office/drawing/2014/main" id="{9ED06992-2421-429C-A4A7-6BEB7FD9C16D}"/>
              </a:ext>
            </a:extLst>
          </p:cNvPr>
          <p:cNvPicPr>
            <a:picLocks noChangeAspect="1"/>
          </p:cNvPicPr>
          <p:nvPr/>
        </p:nvPicPr>
        <p:blipFill>
          <a:blip r:embed="rId5"/>
          <a:stretch>
            <a:fillRect/>
          </a:stretch>
        </p:blipFill>
        <p:spPr>
          <a:xfrm>
            <a:off x="828381" y="618913"/>
            <a:ext cx="615068" cy="61506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1089</TotalTime>
  <Words>2713</Words>
  <Application>Microsoft Office PowerPoint</Application>
  <PresentationFormat>Widescreen</PresentationFormat>
  <Paragraphs>327</Paragraphs>
  <Slides>47</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ArialMT</vt:lpstr>
      <vt:lpstr>Calibri</vt:lpstr>
      <vt:lpstr>Calibri Light</vt:lpstr>
      <vt:lpstr>CambriaMath</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Mohamad Osman</cp:lastModifiedBy>
  <cp:revision>208</cp:revision>
  <dcterms:created xsi:type="dcterms:W3CDTF">2021-04-29T18:58:34Z</dcterms:created>
  <dcterms:modified xsi:type="dcterms:W3CDTF">2021-10-06T22:24:22Z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